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39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 Van Khanh 20204990" userId="84f7d4ef-0cb4-4661-b021-cf92c5c55a89" providerId="ADAL" clId="{565AAC78-545D-4CA8-93AA-7E9E5B6F4437}"/>
    <pc:docChg chg="modSld">
      <pc:chgData name="Mac Van Khanh 20204990" userId="84f7d4ef-0cb4-4661-b021-cf92c5c55a89" providerId="ADAL" clId="{565AAC78-545D-4CA8-93AA-7E9E5B6F4437}" dt="2023-04-12T15:20:03.499" v="121" actId="1036"/>
      <pc:docMkLst>
        <pc:docMk/>
      </pc:docMkLst>
      <pc:sldChg chg="modSp mod">
        <pc:chgData name="Mac Van Khanh 20204990" userId="84f7d4ef-0cb4-4661-b021-cf92c5c55a89" providerId="ADAL" clId="{565AAC78-545D-4CA8-93AA-7E9E5B6F4437}" dt="2023-04-12T14:29:25.479" v="7" actId="20577"/>
        <pc:sldMkLst>
          <pc:docMk/>
          <pc:sldMk cId="0" sldId="260"/>
        </pc:sldMkLst>
        <pc:spChg chg="mod">
          <ac:chgData name="Mac Van Khanh 20204990" userId="84f7d4ef-0cb4-4661-b021-cf92c5c55a89" providerId="ADAL" clId="{565AAC78-545D-4CA8-93AA-7E9E5B6F4437}" dt="2023-04-12T14:29:25.479" v="7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Mac Van Khanh 20204990" userId="84f7d4ef-0cb4-4661-b021-cf92c5c55a89" providerId="ADAL" clId="{565AAC78-545D-4CA8-93AA-7E9E5B6F4437}" dt="2023-04-12T14:35:41.447" v="88" actId="207"/>
        <pc:sldMkLst>
          <pc:docMk/>
          <pc:sldMk cId="0" sldId="261"/>
        </pc:sldMkLst>
        <pc:spChg chg="mod">
          <ac:chgData name="Mac Van Khanh 20204990" userId="84f7d4ef-0cb4-4661-b021-cf92c5c55a89" providerId="ADAL" clId="{565AAC78-545D-4CA8-93AA-7E9E5B6F4437}" dt="2023-04-12T14:30:59.048" v="75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c Van Khanh 20204990" userId="84f7d4ef-0cb4-4661-b021-cf92c5c55a89" providerId="ADAL" clId="{565AAC78-545D-4CA8-93AA-7E9E5B6F4437}" dt="2023-04-12T14:35:41.447" v="88" actId="207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c Van Khanh 20204990" userId="84f7d4ef-0cb4-4661-b021-cf92c5c55a89" providerId="ADAL" clId="{565AAC78-545D-4CA8-93AA-7E9E5B6F4437}" dt="2023-04-12T14:35:36.300" v="87" actId="20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Mac Van Khanh 20204990" userId="84f7d4ef-0cb4-4661-b021-cf92c5c55a89" providerId="ADAL" clId="{565AAC78-545D-4CA8-93AA-7E9E5B6F4437}" dt="2023-04-12T14:38:51.565" v="120" actId="20577"/>
        <pc:sldMkLst>
          <pc:docMk/>
          <pc:sldMk cId="0" sldId="262"/>
        </pc:sldMkLst>
        <pc:spChg chg="mod">
          <ac:chgData name="Mac Van Khanh 20204990" userId="84f7d4ef-0cb4-4661-b021-cf92c5c55a89" providerId="ADAL" clId="{565AAC78-545D-4CA8-93AA-7E9E5B6F4437}" dt="2023-04-12T14:38:51.565" v="120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Mac Van Khanh 20204990" userId="84f7d4ef-0cb4-4661-b021-cf92c5c55a89" providerId="ADAL" clId="{565AAC78-545D-4CA8-93AA-7E9E5B6F4437}" dt="2023-04-12T15:20:03.499" v="121" actId="1036"/>
        <pc:sldMkLst>
          <pc:docMk/>
          <pc:sldMk cId="0" sldId="265"/>
        </pc:sldMkLst>
        <pc:grpChg chg="mod">
          <ac:chgData name="Mac Van Khanh 20204990" userId="84f7d4ef-0cb4-4661-b021-cf92c5c55a89" providerId="ADAL" clId="{565AAC78-545D-4CA8-93AA-7E9E5B6F4437}" dt="2023-04-12T15:20:03.499" v="121" actId="1036"/>
          <ac:grpSpMkLst>
            <pc:docMk/>
            <pc:sldMk cId="0" sldId="265"/>
            <ac:grpSpMk id="6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9400" y="466980"/>
            <a:ext cx="10245999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9440" y="8911740"/>
            <a:ext cx="787500" cy="787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99440" y="8911740"/>
            <a:ext cx="787500" cy="787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137540" y="8924440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4" h="711834">
                <a:moveTo>
                  <a:pt x="355649" y="711299"/>
                </a:moveTo>
                <a:lnTo>
                  <a:pt x="307390" y="708053"/>
                </a:lnTo>
                <a:lnTo>
                  <a:pt x="261103" y="698595"/>
                </a:lnTo>
                <a:lnTo>
                  <a:pt x="217214" y="683351"/>
                </a:lnTo>
                <a:lnTo>
                  <a:pt x="176146" y="662743"/>
                </a:lnTo>
                <a:lnTo>
                  <a:pt x="138322" y="637195"/>
                </a:lnTo>
                <a:lnTo>
                  <a:pt x="104167" y="607132"/>
                </a:lnTo>
                <a:lnTo>
                  <a:pt x="74104" y="572977"/>
                </a:lnTo>
                <a:lnTo>
                  <a:pt x="48556" y="535153"/>
                </a:lnTo>
                <a:lnTo>
                  <a:pt x="27948" y="494084"/>
                </a:lnTo>
                <a:lnTo>
                  <a:pt x="12704" y="450195"/>
                </a:lnTo>
                <a:lnTo>
                  <a:pt x="3246" y="403909"/>
                </a:lnTo>
                <a:lnTo>
                  <a:pt x="0" y="355649"/>
                </a:lnTo>
                <a:lnTo>
                  <a:pt x="3246" y="307390"/>
                </a:lnTo>
                <a:lnTo>
                  <a:pt x="12704" y="261103"/>
                </a:lnTo>
                <a:lnTo>
                  <a:pt x="27948" y="217214"/>
                </a:lnTo>
                <a:lnTo>
                  <a:pt x="48556" y="176146"/>
                </a:lnTo>
                <a:lnTo>
                  <a:pt x="74104" y="138322"/>
                </a:lnTo>
                <a:lnTo>
                  <a:pt x="104167" y="104166"/>
                </a:lnTo>
                <a:lnTo>
                  <a:pt x="138322" y="74104"/>
                </a:lnTo>
                <a:lnTo>
                  <a:pt x="176146" y="48556"/>
                </a:lnTo>
                <a:lnTo>
                  <a:pt x="217214" y="27948"/>
                </a:lnTo>
                <a:lnTo>
                  <a:pt x="261103" y="12704"/>
                </a:lnTo>
                <a:lnTo>
                  <a:pt x="307390" y="3246"/>
                </a:lnTo>
                <a:lnTo>
                  <a:pt x="355649" y="0"/>
                </a:lnTo>
                <a:lnTo>
                  <a:pt x="402397" y="3084"/>
                </a:lnTo>
                <a:lnTo>
                  <a:pt x="447949" y="12184"/>
                </a:lnTo>
                <a:lnTo>
                  <a:pt x="491751" y="27072"/>
                </a:lnTo>
                <a:lnTo>
                  <a:pt x="533250" y="47517"/>
                </a:lnTo>
                <a:lnTo>
                  <a:pt x="571895" y="73292"/>
                </a:lnTo>
                <a:lnTo>
                  <a:pt x="607132" y="104167"/>
                </a:lnTo>
                <a:lnTo>
                  <a:pt x="638007" y="139404"/>
                </a:lnTo>
                <a:lnTo>
                  <a:pt x="663781" y="178048"/>
                </a:lnTo>
                <a:lnTo>
                  <a:pt x="684227" y="219548"/>
                </a:lnTo>
                <a:lnTo>
                  <a:pt x="699115" y="263350"/>
                </a:lnTo>
                <a:lnTo>
                  <a:pt x="708215" y="308901"/>
                </a:lnTo>
                <a:lnTo>
                  <a:pt x="711299" y="355649"/>
                </a:lnTo>
                <a:lnTo>
                  <a:pt x="708053" y="403909"/>
                </a:lnTo>
                <a:lnTo>
                  <a:pt x="698595" y="450195"/>
                </a:lnTo>
                <a:lnTo>
                  <a:pt x="683351" y="494084"/>
                </a:lnTo>
                <a:lnTo>
                  <a:pt x="662743" y="535153"/>
                </a:lnTo>
                <a:lnTo>
                  <a:pt x="637195" y="572977"/>
                </a:lnTo>
                <a:lnTo>
                  <a:pt x="607132" y="607132"/>
                </a:lnTo>
                <a:lnTo>
                  <a:pt x="572977" y="637195"/>
                </a:lnTo>
                <a:lnTo>
                  <a:pt x="535153" y="662743"/>
                </a:lnTo>
                <a:lnTo>
                  <a:pt x="494084" y="683351"/>
                </a:lnTo>
                <a:lnTo>
                  <a:pt x="450195" y="698595"/>
                </a:lnTo>
                <a:lnTo>
                  <a:pt x="403909" y="708053"/>
                </a:lnTo>
                <a:lnTo>
                  <a:pt x="355649" y="711299"/>
                </a:lnTo>
                <a:close/>
              </a:path>
            </a:pathLst>
          </a:custGeom>
          <a:solidFill>
            <a:srgbClr val="FF345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238" y="0"/>
            <a:ext cx="396900" cy="22213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29338" y="0"/>
            <a:ext cx="321310" cy="2159635"/>
          </a:xfrm>
          <a:custGeom>
            <a:avLst/>
            <a:gdLst/>
            <a:ahLst/>
            <a:cxnLst/>
            <a:rect l="l" t="t" r="r" b="b"/>
            <a:pathLst>
              <a:path w="321309" h="2159635">
                <a:moveTo>
                  <a:pt x="320699" y="2159099"/>
                </a:moveTo>
                <a:lnTo>
                  <a:pt x="0" y="2159099"/>
                </a:lnTo>
                <a:lnTo>
                  <a:pt x="0" y="0"/>
                </a:lnTo>
                <a:lnTo>
                  <a:pt x="320699" y="0"/>
                </a:lnTo>
                <a:lnTo>
                  <a:pt x="320699" y="2159099"/>
                </a:lnTo>
                <a:close/>
              </a:path>
            </a:pathLst>
          </a:custGeom>
          <a:solidFill>
            <a:srgbClr val="DE1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9234" y="3636821"/>
            <a:ext cx="7906330" cy="2268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0823" y="2886127"/>
            <a:ext cx="10611485" cy="4191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12692" y="9162662"/>
            <a:ext cx="360045" cy="310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799" cy="9753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190175"/>
              <a:ext cx="13004799" cy="2728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4192129"/>
              <a:ext cx="13004800" cy="2423795"/>
            </a:xfrm>
            <a:custGeom>
              <a:avLst/>
              <a:gdLst/>
              <a:ahLst/>
              <a:cxnLst/>
              <a:rect l="l" t="t" r="r" b="b"/>
              <a:pathLst>
                <a:path w="13004800" h="2423795">
                  <a:moveTo>
                    <a:pt x="0" y="2423699"/>
                  </a:moveTo>
                  <a:lnTo>
                    <a:pt x="0" y="0"/>
                  </a:lnTo>
                  <a:lnTo>
                    <a:pt x="13004799" y="0"/>
                  </a:lnTo>
                  <a:lnTo>
                    <a:pt x="13004799" y="2423699"/>
                  </a:lnTo>
                  <a:lnTo>
                    <a:pt x="0" y="2423699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83383" y="4871108"/>
            <a:ext cx="36385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0" dirty="0">
                <a:solidFill>
                  <a:srgbClr val="C82506"/>
                </a:solidFill>
                <a:latin typeface="Arial"/>
                <a:cs typeface="Arial"/>
              </a:rPr>
              <a:t>I</a:t>
            </a:r>
            <a:r>
              <a:rPr sz="6400" b="1" spc="5" dirty="0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sz="6400" dirty="0">
                <a:solidFill>
                  <a:srgbClr val="C82506"/>
                </a:solidFill>
                <a:latin typeface="MS PGothic"/>
                <a:cs typeface="MS PGothic"/>
              </a:rPr>
              <a:t>日本</a:t>
            </a:r>
            <a:r>
              <a:rPr sz="6400" spc="-5" dirty="0">
                <a:solidFill>
                  <a:srgbClr val="C82506"/>
                </a:solidFill>
                <a:latin typeface="MS PGothic"/>
                <a:cs typeface="MS PGothic"/>
              </a:rPr>
              <a:t>語</a:t>
            </a:r>
            <a:r>
              <a:rPr sz="6400" b="1" dirty="0">
                <a:solidFill>
                  <a:srgbClr val="C82506"/>
                </a:solidFill>
                <a:latin typeface="Arial"/>
                <a:cs typeface="Arial"/>
              </a:rPr>
              <a:t>2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0000" y="7260956"/>
            <a:ext cx="10465435" cy="1882139"/>
          </a:xfrm>
          <a:prstGeom prst="rect">
            <a:avLst/>
          </a:prstGeom>
          <a:solidFill>
            <a:srgbClr val="FFFFFF">
              <a:alpha val="85099"/>
            </a:srgbClr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3150235">
              <a:lnSpc>
                <a:spcPct val="100000"/>
              </a:lnSpc>
              <a:spcBef>
                <a:spcPts val="5"/>
              </a:spcBef>
              <a:tabLst>
                <a:tab pos="3984625" algn="l"/>
              </a:tabLst>
            </a:pPr>
            <a:r>
              <a:rPr sz="3200" b="1" spc="-5" dirty="0">
                <a:latin typeface="Arial"/>
                <a:cs typeface="Arial"/>
              </a:rPr>
              <a:t>9.1	</a:t>
            </a:r>
            <a:r>
              <a:rPr sz="3200" dirty="0">
                <a:latin typeface="MS PGothic"/>
                <a:cs typeface="MS PGothic"/>
              </a:rPr>
              <a:t>情報セキュリテ</a:t>
            </a:r>
            <a:r>
              <a:rPr sz="3200" spc="-10" dirty="0">
                <a:latin typeface="MS PGothic"/>
                <a:cs typeface="MS PGothic"/>
              </a:rPr>
              <a:t>ィ</a:t>
            </a:r>
            <a:r>
              <a:rPr sz="3200" b="1" dirty="0">
                <a:latin typeface="Arial"/>
                <a:cs typeface="Arial"/>
              </a:rPr>
              <a:t>(2)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9400" y="466980"/>
            <a:ext cx="406272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5" dirty="0">
                <a:solidFill>
                  <a:srgbClr val="C63024"/>
                </a:solidFill>
                <a:latin typeface="MS PGothic"/>
                <a:cs typeface="MS PGothic"/>
              </a:rPr>
              <a:t>フィッシング</a:t>
            </a:r>
            <a:endParaRPr sz="6500">
              <a:latin typeface="MS PGothic"/>
              <a:cs typeface="MS P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3903" y="2609250"/>
            <a:ext cx="5803900" cy="1819275"/>
          </a:xfrm>
          <a:custGeom>
            <a:avLst/>
            <a:gdLst/>
            <a:ahLst/>
            <a:cxnLst/>
            <a:rect l="l" t="t" r="r" b="b"/>
            <a:pathLst>
              <a:path w="5803900" h="1819275">
                <a:moveTo>
                  <a:pt x="283246" y="0"/>
                </a:moveTo>
                <a:lnTo>
                  <a:pt x="1203296" y="0"/>
                </a:lnTo>
                <a:lnTo>
                  <a:pt x="2583371" y="0"/>
                </a:lnTo>
                <a:lnTo>
                  <a:pt x="5803546" y="0"/>
                </a:lnTo>
                <a:lnTo>
                  <a:pt x="5803546" y="1061199"/>
                </a:lnTo>
                <a:lnTo>
                  <a:pt x="5803546" y="1515999"/>
                </a:lnTo>
                <a:lnTo>
                  <a:pt x="5803546" y="1819199"/>
                </a:lnTo>
                <a:lnTo>
                  <a:pt x="2583371" y="1819199"/>
                </a:lnTo>
                <a:lnTo>
                  <a:pt x="1203296" y="1819199"/>
                </a:lnTo>
                <a:lnTo>
                  <a:pt x="283246" y="1819199"/>
                </a:lnTo>
                <a:lnTo>
                  <a:pt x="283246" y="1515999"/>
                </a:lnTo>
                <a:lnTo>
                  <a:pt x="0" y="1283445"/>
                </a:lnTo>
                <a:lnTo>
                  <a:pt x="283246" y="1061199"/>
                </a:lnTo>
                <a:lnTo>
                  <a:pt x="283246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3211636"/>
            <a:ext cx="4545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フィッシングの手口は？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475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23775" y="5476875"/>
            <a:ext cx="8505825" cy="3209925"/>
            <a:chOff x="2523775" y="5385049"/>
            <a:chExt cx="8505825" cy="32099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6525" y="6394687"/>
              <a:ext cx="1743074" cy="11906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75" y="5385049"/>
              <a:ext cx="6762749" cy="32099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4499" y="236882"/>
            <a:ext cx="2133599" cy="17906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66980"/>
            <a:ext cx="406272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5" dirty="0"/>
              <a:t>フィッシング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1890145" y="2609250"/>
            <a:ext cx="7110095" cy="1219200"/>
          </a:xfrm>
          <a:custGeom>
            <a:avLst/>
            <a:gdLst/>
            <a:ahLst/>
            <a:cxnLst/>
            <a:rect l="l" t="t" r="r" b="b"/>
            <a:pathLst>
              <a:path w="7110095" h="1219200">
                <a:moveTo>
                  <a:pt x="347004" y="0"/>
                </a:moveTo>
                <a:lnTo>
                  <a:pt x="1474154" y="0"/>
                </a:lnTo>
                <a:lnTo>
                  <a:pt x="3164879" y="0"/>
                </a:lnTo>
                <a:lnTo>
                  <a:pt x="7109904" y="0"/>
                </a:lnTo>
                <a:lnTo>
                  <a:pt x="7109904" y="711199"/>
                </a:lnTo>
                <a:lnTo>
                  <a:pt x="7109904" y="1015999"/>
                </a:lnTo>
                <a:lnTo>
                  <a:pt x="7109904" y="1219199"/>
                </a:lnTo>
                <a:lnTo>
                  <a:pt x="3164879" y="1219199"/>
                </a:lnTo>
                <a:lnTo>
                  <a:pt x="1474154" y="1219199"/>
                </a:lnTo>
                <a:lnTo>
                  <a:pt x="347004" y="1219199"/>
                </a:lnTo>
                <a:lnTo>
                  <a:pt x="347004" y="1015999"/>
                </a:lnTo>
                <a:lnTo>
                  <a:pt x="0" y="860145"/>
                </a:lnTo>
                <a:lnTo>
                  <a:pt x="347004" y="711199"/>
                </a:lnTo>
                <a:lnTo>
                  <a:pt x="34700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545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フィッシング手口の流れは？</a:t>
            </a:r>
            <a:endParaRPr sz="3600" dirty="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4499" y="236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567194"/>
            <a:ext cx="49110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4555" algn="l"/>
              </a:tabLst>
            </a:pPr>
            <a:r>
              <a:rPr sz="3200" dirty="0">
                <a:latin typeface="MS PGothic"/>
                <a:cs typeface="MS PGothic"/>
              </a:rPr>
              <a:t>①偽</a:t>
            </a:r>
            <a:r>
              <a:rPr sz="3200" spc="-5" dirty="0">
                <a:latin typeface="MS PGothic"/>
                <a:cs typeface="MS PGothic"/>
              </a:rPr>
              <a:t>の</a:t>
            </a:r>
            <a:r>
              <a:rPr sz="3200" spc="-65" dirty="0">
                <a:latin typeface="Arial MT"/>
                <a:cs typeface="Arial MT"/>
              </a:rPr>
              <a:t>W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b</a:t>
            </a:r>
            <a:r>
              <a:rPr sz="3200" dirty="0">
                <a:latin typeface="MS PGothic"/>
                <a:cs typeface="MS PGothic"/>
              </a:rPr>
              <a:t>サイトを（	）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128799" y="6300415"/>
            <a:ext cx="6591934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latin typeface="MS PGothic"/>
                <a:cs typeface="MS PGothic"/>
              </a:rPr>
              <a:t>➁</a:t>
            </a:r>
            <a:r>
              <a:rPr sz="3250" spc="-10" dirty="0">
                <a:latin typeface="Arial MT"/>
                <a:cs typeface="Arial MT"/>
              </a:rPr>
              <a:t>URL</a:t>
            </a:r>
            <a:r>
              <a:rPr sz="3250" spc="-15" dirty="0">
                <a:latin typeface="MS PGothic"/>
                <a:cs typeface="MS PGothic"/>
              </a:rPr>
              <a:t>を載せた電子メール</a:t>
            </a:r>
            <a:r>
              <a:rPr sz="3250" spc="-10" dirty="0">
                <a:latin typeface="MS PGothic"/>
                <a:cs typeface="MS PGothic"/>
              </a:rPr>
              <a:t>や</a:t>
            </a:r>
            <a:r>
              <a:rPr sz="3250" spc="-15" dirty="0">
                <a:latin typeface="Arial MT"/>
                <a:cs typeface="Arial MT"/>
              </a:rPr>
              <a:t>SMS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00" dirty="0">
                <a:latin typeface="MS PGothic"/>
                <a:cs typeface="MS PGothic"/>
              </a:rPr>
              <a:t>（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4198" y="6305514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8799" y="6801070"/>
            <a:ext cx="5163185" cy="149542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3200" dirty="0">
                <a:latin typeface="MS PGothic"/>
                <a:cs typeface="MS PGothic"/>
              </a:rPr>
              <a:t>③ユーザ</a:t>
            </a:r>
            <a:r>
              <a:rPr sz="3200" spc="-5" dirty="0">
                <a:latin typeface="MS PGothic"/>
                <a:cs typeface="MS PGothic"/>
              </a:rPr>
              <a:t>が</a:t>
            </a:r>
            <a:r>
              <a:rPr sz="3200" spc="-5" dirty="0">
                <a:latin typeface="Arial MT"/>
                <a:cs typeface="Arial MT"/>
              </a:rPr>
              <a:t>I</a:t>
            </a:r>
            <a:r>
              <a:rPr sz="3200" dirty="0">
                <a:latin typeface="Arial MT"/>
                <a:cs typeface="Arial MT"/>
              </a:rPr>
              <a:t>D</a:t>
            </a:r>
            <a:r>
              <a:rPr sz="3200" spc="-5" dirty="0">
                <a:latin typeface="MS PGothic"/>
                <a:cs typeface="MS PGothic"/>
              </a:rPr>
              <a:t>とパスワークを（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200" spc="-5" dirty="0">
                <a:latin typeface="MS PGothic"/>
                <a:cs typeface="MS PGothic"/>
              </a:rPr>
              <a:t>④</a:t>
            </a:r>
            <a:r>
              <a:rPr sz="3250" spc="-10" dirty="0">
                <a:latin typeface="MS PGothic"/>
                <a:cs typeface="MS PGothic"/>
              </a:rPr>
              <a:t>暗証番号やパスワード</a:t>
            </a:r>
            <a:r>
              <a:rPr sz="3250" spc="-150" dirty="0">
                <a:latin typeface="MS PGothic"/>
                <a:cs typeface="MS PGothic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00" dirty="0">
                <a:latin typeface="MS PGothic"/>
                <a:cs typeface="MS PGothic"/>
              </a:rPr>
              <a:t>（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6494" y="6792929"/>
            <a:ext cx="377825" cy="150241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2070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66980"/>
            <a:ext cx="406272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5" dirty="0"/>
              <a:t>フィッシング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1890145" y="2609250"/>
            <a:ext cx="7110095" cy="1219200"/>
          </a:xfrm>
          <a:custGeom>
            <a:avLst/>
            <a:gdLst/>
            <a:ahLst/>
            <a:cxnLst/>
            <a:rect l="l" t="t" r="r" b="b"/>
            <a:pathLst>
              <a:path w="7110095" h="1219200">
                <a:moveTo>
                  <a:pt x="347004" y="0"/>
                </a:moveTo>
                <a:lnTo>
                  <a:pt x="1474154" y="0"/>
                </a:lnTo>
                <a:lnTo>
                  <a:pt x="3164879" y="0"/>
                </a:lnTo>
                <a:lnTo>
                  <a:pt x="7109904" y="0"/>
                </a:lnTo>
                <a:lnTo>
                  <a:pt x="7109904" y="711199"/>
                </a:lnTo>
                <a:lnTo>
                  <a:pt x="7109904" y="1015999"/>
                </a:lnTo>
                <a:lnTo>
                  <a:pt x="7109904" y="1219199"/>
                </a:lnTo>
                <a:lnTo>
                  <a:pt x="3164879" y="1219199"/>
                </a:lnTo>
                <a:lnTo>
                  <a:pt x="1474154" y="1219199"/>
                </a:lnTo>
                <a:lnTo>
                  <a:pt x="347004" y="1219199"/>
                </a:lnTo>
                <a:lnTo>
                  <a:pt x="347004" y="1015999"/>
                </a:lnTo>
                <a:lnTo>
                  <a:pt x="0" y="860145"/>
                </a:lnTo>
                <a:lnTo>
                  <a:pt x="347004" y="711199"/>
                </a:lnTo>
                <a:lnTo>
                  <a:pt x="34700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545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フィッシング手口の流れは？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4499" y="236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324696"/>
            <a:ext cx="8091805" cy="2971800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10"/>
              </a:spcBef>
              <a:tabLst>
                <a:tab pos="3884295" algn="l"/>
                <a:tab pos="4911725" algn="l"/>
              </a:tabLst>
            </a:pPr>
            <a:r>
              <a:rPr sz="3200" dirty="0">
                <a:latin typeface="MS PGothic"/>
                <a:cs typeface="MS PGothic"/>
              </a:rPr>
              <a:t>①偽</a:t>
            </a:r>
            <a:r>
              <a:rPr sz="3200" spc="-5" dirty="0">
                <a:latin typeface="MS PGothic"/>
                <a:cs typeface="MS PGothic"/>
              </a:rPr>
              <a:t>の</a:t>
            </a:r>
            <a:r>
              <a:rPr sz="3200" spc="-25" dirty="0">
                <a:latin typeface="Arial MT"/>
                <a:cs typeface="Arial MT"/>
              </a:rPr>
              <a:t>Web</a:t>
            </a:r>
            <a:r>
              <a:rPr sz="3200" dirty="0">
                <a:latin typeface="MS PGothic"/>
                <a:cs typeface="MS PGothic"/>
              </a:rPr>
              <a:t>サイト</a:t>
            </a:r>
            <a:r>
              <a:rPr sz="3200" spc="-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作る	）</a:t>
            </a:r>
            <a:endParaRPr sz="3200" dirty="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6848475" algn="l"/>
                <a:tab pos="7875270" algn="l"/>
              </a:tabLst>
            </a:pPr>
            <a:r>
              <a:rPr sz="3200" spc="-5" dirty="0">
                <a:latin typeface="MS PGothic"/>
                <a:cs typeface="MS PGothic"/>
              </a:rPr>
              <a:t>➁</a:t>
            </a:r>
            <a:r>
              <a:rPr sz="3250" spc="-15" dirty="0">
                <a:latin typeface="Arial MT"/>
                <a:cs typeface="Arial MT"/>
              </a:rPr>
              <a:t>URL</a:t>
            </a:r>
            <a:r>
              <a:rPr sz="3250" spc="-15" dirty="0">
                <a:latin typeface="MS PGothic"/>
                <a:cs typeface="MS PGothic"/>
              </a:rPr>
              <a:t>を載せた電子メール</a:t>
            </a:r>
            <a:r>
              <a:rPr sz="3250" spc="-10" dirty="0">
                <a:latin typeface="MS PGothic"/>
                <a:cs typeface="MS PGothic"/>
              </a:rPr>
              <a:t>や</a:t>
            </a:r>
            <a:r>
              <a:rPr sz="3250" spc="-15" dirty="0">
                <a:latin typeface="Arial MT"/>
                <a:cs typeface="Arial MT"/>
              </a:rPr>
              <a:t>SM</a:t>
            </a:r>
            <a:r>
              <a:rPr sz="3250" spc="-10" dirty="0">
                <a:latin typeface="Arial MT"/>
                <a:cs typeface="Arial MT"/>
              </a:rPr>
              <a:t>S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送る	）</a:t>
            </a:r>
            <a:endParaRPr sz="3200" dirty="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65"/>
              </a:spcBef>
              <a:tabLst>
                <a:tab pos="5422900" algn="l"/>
                <a:tab pos="7246620" algn="l"/>
              </a:tabLst>
            </a:pPr>
            <a:r>
              <a:rPr sz="3200" dirty="0">
                <a:latin typeface="MS PGothic"/>
                <a:cs typeface="MS PGothic"/>
              </a:rPr>
              <a:t>③ユーザ</a:t>
            </a:r>
            <a:r>
              <a:rPr sz="3200" spc="-5" dirty="0">
                <a:latin typeface="MS PGothic"/>
                <a:cs typeface="MS PGothic"/>
              </a:rPr>
              <a:t>が</a:t>
            </a:r>
            <a:r>
              <a:rPr sz="3200" spc="-5" dirty="0">
                <a:latin typeface="Arial MT"/>
                <a:cs typeface="Arial MT"/>
              </a:rPr>
              <a:t>ID</a:t>
            </a:r>
            <a:r>
              <a:rPr sz="3200" spc="-5" dirty="0">
                <a:latin typeface="MS PGothic"/>
                <a:cs typeface="MS PGothic"/>
              </a:rPr>
              <a:t>とパスワーク</a:t>
            </a:r>
            <a:r>
              <a:rPr sz="3200" spc="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入力する	）</a:t>
            </a:r>
            <a:endParaRPr sz="3200" dirty="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5270500" algn="l"/>
                <a:tab pos="7341870" algn="l"/>
              </a:tabLst>
            </a:pPr>
            <a:r>
              <a:rPr sz="3200" spc="-5" dirty="0">
                <a:latin typeface="MS PGothic"/>
                <a:cs typeface="MS PGothic"/>
              </a:rPr>
              <a:t>④</a:t>
            </a:r>
            <a:r>
              <a:rPr sz="3250" spc="-10" dirty="0">
                <a:latin typeface="MS PGothic"/>
                <a:cs typeface="MS PGothic"/>
              </a:rPr>
              <a:t>暗証番号やパスワード</a:t>
            </a:r>
            <a:r>
              <a:rPr sz="3250" spc="-105" dirty="0">
                <a:latin typeface="MS PGothic"/>
                <a:cs typeface="MS PGothic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</a:t>
            </a:r>
            <a:r>
              <a:rPr sz="3200" spc="-10" dirty="0">
                <a:solidFill>
                  <a:srgbClr val="FF0000"/>
                </a:solidFill>
                <a:latin typeface="MS PGothic"/>
                <a:cs typeface="MS PGothic"/>
              </a:rPr>
              <a:t>だまし取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る	）</a:t>
            </a:r>
            <a:endParaRPr sz="3200" dirty="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37540" y="8924440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4" h="711834">
                <a:moveTo>
                  <a:pt x="355649" y="711299"/>
                </a:moveTo>
                <a:lnTo>
                  <a:pt x="307390" y="708053"/>
                </a:lnTo>
                <a:lnTo>
                  <a:pt x="261103" y="698595"/>
                </a:lnTo>
                <a:lnTo>
                  <a:pt x="217214" y="683351"/>
                </a:lnTo>
                <a:lnTo>
                  <a:pt x="176146" y="662743"/>
                </a:lnTo>
                <a:lnTo>
                  <a:pt x="138322" y="637195"/>
                </a:lnTo>
                <a:lnTo>
                  <a:pt x="104167" y="607132"/>
                </a:lnTo>
                <a:lnTo>
                  <a:pt x="74104" y="572977"/>
                </a:lnTo>
                <a:lnTo>
                  <a:pt x="48556" y="535153"/>
                </a:lnTo>
                <a:lnTo>
                  <a:pt x="27948" y="494084"/>
                </a:lnTo>
                <a:lnTo>
                  <a:pt x="12704" y="450195"/>
                </a:lnTo>
                <a:lnTo>
                  <a:pt x="3246" y="403909"/>
                </a:lnTo>
                <a:lnTo>
                  <a:pt x="0" y="355649"/>
                </a:lnTo>
                <a:lnTo>
                  <a:pt x="3246" y="307390"/>
                </a:lnTo>
                <a:lnTo>
                  <a:pt x="12704" y="261103"/>
                </a:lnTo>
                <a:lnTo>
                  <a:pt x="27948" y="217214"/>
                </a:lnTo>
                <a:lnTo>
                  <a:pt x="48556" y="176146"/>
                </a:lnTo>
                <a:lnTo>
                  <a:pt x="74104" y="138322"/>
                </a:lnTo>
                <a:lnTo>
                  <a:pt x="104167" y="104166"/>
                </a:lnTo>
                <a:lnTo>
                  <a:pt x="138322" y="74104"/>
                </a:lnTo>
                <a:lnTo>
                  <a:pt x="176146" y="48556"/>
                </a:lnTo>
                <a:lnTo>
                  <a:pt x="217214" y="27948"/>
                </a:lnTo>
                <a:lnTo>
                  <a:pt x="261103" y="12704"/>
                </a:lnTo>
                <a:lnTo>
                  <a:pt x="307390" y="3246"/>
                </a:lnTo>
                <a:lnTo>
                  <a:pt x="355649" y="0"/>
                </a:lnTo>
                <a:lnTo>
                  <a:pt x="402397" y="3084"/>
                </a:lnTo>
                <a:lnTo>
                  <a:pt x="447949" y="12184"/>
                </a:lnTo>
                <a:lnTo>
                  <a:pt x="491751" y="27072"/>
                </a:lnTo>
                <a:lnTo>
                  <a:pt x="533250" y="47517"/>
                </a:lnTo>
                <a:lnTo>
                  <a:pt x="571895" y="73292"/>
                </a:lnTo>
                <a:lnTo>
                  <a:pt x="607132" y="104167"/>
                </a:lnTo>
                <a:lnTo>
                  <a:pt x="638007" y="139404"/>
                </a:lnTo>
                <a:lnTo>
                  <a:pt x="663781" y="178048"/>
                </a:lnTo>
                <a:lnTo>
                  <a:pt x="684227" y="219548"/>
                </a:lnTo>
                <a:lnTo>
                  <a:pt x="699115" y="263350"/>
                </a:lnTo>
                <a:lnTo>
                  <a:pt x="708215" y="308901"/>
                </a:lnTo>
                <a:lnTo>
                  <a:pt x="711299" y="355649"/>
                </a:lnTo>
                <a:lnTo>
                  <a:pt x="708053" y="403909"/>
                </a:lnTo>
                <a:lnTo>
                  <a:pt x="698595" y="450195"/>
                </a:lnTo>
                <a:lnTo>
                  <a:pt x="683351" y="494084"/>
                </a:lnTo>
                <a:lnTo>
                  <a:pt x="662743" y="535153"/>
                </a:lnTo>
                <a:lnTo>
                  <a:pt x="637195" y="572977"/>
                </a:lnTo>
                <a:lnTo>
                  <a:pt x="607132" y="607132"/>
                </a:lnTo>
                <a:lnTo>
                  <a:pt x="572977" y="637195"/>
                </a:lnTo>
                <a:lnTo>
                  <a:pt x="535153" y="662743"/>
                </a:lnTo>
                <a:lnTo>
                  <a:pt x="494084" y="683351"/>
                </a:lnTo>
                <a:lnTo>
                  <a:pt x="450195" y="698595"/>
                </a:lnTo>
                <a:lnTo>
                  <a:pt x="403909" y="708053"/>
                </a:lnTo>
                <a:lnTo>
                  <a:pt x="355649" y="711299"/>
                </a:lnTo>
                <a:close/>
              </a:path>
            </a:pathLst>
          </a:custGeom>
          <a:solidFill>
            <a:srgbClr val="FF345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1238" y="0"/>
            <a:ext cx="12098020" cy="9263380"/>
            <a:chOff x="291238" y="0"/>
            <a:chExt cx="12098020" cy="9263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238" y="0"/>
              <a:ext cx="396900" cy="22213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9338" y="0"/>
              <a:ext cx="321310" cy="2159635"/>
            </a:xfrm>
            <a:custGeom>
              <a:avLst/>
              <a:gdLst/>
              <a:ahLst/>
              <a:cxnLst/>
              <a:rect l="l" t="t" r="r" b="b"/>
              <a:pathLst>
                <a:path w="321309" h="2159635">
                  <a:moveTo>
                    <a:pt x="320699" y="2159099"/>
                  </a:moveTo>
                  <a:lnTo>
                    <a:pt x="0" y="2159099"/>
                  </a:lnTo>
                  <a:lnTo>
                    <a:pt x="0" y="0"/>
                  </a:lnTo>
                  <a:lnTo>
                    <a:pt x="320699" y="0"/>
                  </a:lnTo>
                  <a:lnTo>
                    <a:pt x="320699" y="2159099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50" y="2197836"/>
              <a:ext cx="11772899" cy="70637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40005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フィッシング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40005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フィッシング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674" y="4513504"/>
            <a:ext cx="12392660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marR="5080" indent="-635000">
              <a:lnSpc>
                <a:spcPct val="114999"/>
              </a:lnSpc>
              <a:spcBef>
                <a:spcPts val="100"/>
              </a:spcBef>
              <a:buFont typeface="MS PGothic"/>
              <a:buChar char="➔"/>
              <a:tabLst>
                <a:tab pos="647065" algn="l"/>
                <a:tab pos="647700" algn="l"/>
              </a:tabLst>
            </a:pPr>
            <a:r>
              <a:rPr sz="3200" spc="-10" dirty="0">
                <a:latin typeface="Arial MT"/>
                <a:cs typeface="Arial MT"/>
              </a:rPr>
              <a:t>Phishin</a:t>
            </a:r>
            <a:r>
              <a:rPr sz="3200" dirty="0">
                <a:latin typeface="Arial MT"/>
                <a:cs typeface="Arial MT"/>
              </a:rPr>
              <a:t>g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</a:t>
            </a:r>
            <a:r>
              <a:rPr sz="3200" dirty="0">
                <a:latin typeface="Arial MT"/>
                <a:cs typeface="Arial MT"/>
              </a:rPr>
              <a:t>à</a:t>
            </a:r>
            <a:r>
              <a:rPr sz="3200" spc="50" dirty="0">
                <a:latin typeface="Arial MT"/>
                <a:cs typeface="Arial MT"/>
              </a:rPr>
              <a:t> </a:t>
            </a:r>
            <a:r>
              <a:rPr sz="3200" b="1" spc="-5" dirty="0">
                <a:latin typeface="Arial"/>
                <a:cs typeface="Arial"/>
              </a:rPr>
              <a:t>việ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u="heavy" spc="-50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tạ</a:t>
            </a:r>
            <a:r>
              <a:rPr sz="3200" u="heavy" spc="-43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625" dirty="0">
                <a:latin typeface="Arial MT"/>
                <a:cs typeface="Arial MT"/>
              </a:rPr>
              <a:t>mộ</a:t>
            </a:r>
            <a:r>
              <a:rPr sz="3200" spc="-190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tran</a:t>
            </a:r>
            <a:r>
              <a:rPr sz="3200" dirty="0">
                <a:latin typeface="Arial MT"/>
                <a:cs typeface="Arial MT"/>
              </a:rPr>
              <a:t>g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we</a:t>
            </a:r>
            <a:r>
              <a:rPr sz="3200" dirty="0">
                <a:latin typeface="Arial MT"/>
                <a:cs typeface="Arial MT"/>
              </a:rPr>
              <a:t>b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20" dirty="0">
                <a:latin typeface="Arial MT"/>
                <a:cs typeface="Arial MT"/>
              </a:rPr>
              <a:t>gi</a:t>
            </a:r>
            <a:r>
              <a:rPr sz="3200" spc="-800" dirty="0">
                <a:latin typeface="Arial MT"/>
                <a:cs typeface="Arial MT"/>
              </a:rPr>
              <a:t>ả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90" dirty="0">
                <a:latin typeface="Arial MT"/>
                <a:cs typeface="Arial MT"/>
              </a:rPr>
              <a:t>ngụ</a:t>
            </a:r>
            <a:r>
              <a:rPr sz="3200" spc="-275" dirty="0">
                <a:latin typeface="Arial MT"/>
                <a:cs typeface="Arial MT"/>
              </a:rPr>
              <a:t>y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tran</a:t>
            </a:r>
            <a:r>
              <a:rPr sz="3200" dirty="0">
                <a:latin typeface="Arial MT"/>
                <a:cs typeface="Arial MT"/>
              </a:rPr>
              <a:t>g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ví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15" dirty="0">
                <a:latin typeface="Arial MT"/>
                <a:cs typeface="Arial MT"/>
              </a:rPr>
              <a:t>d</a:t>
            </a:r>
            <a:r>
              <a:rPr sz="3200" spc="-915" dirty="0">
                <a:latin typeface="Arial MT"/>
                <a:cs typeface="Arial MT"/>
              </a:rPr>
              <a:t>ụ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nh</a:t>
            </a:r>
            <a:r>
              <a:rPr sz="3200" spc="-505" dirty="0">
                <a:latin typeface="Arial MT"/>
                <a:cs typeface="Arial MT"/>
              </a:rPr>
              <a:t>ư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40" dirty="0">
                <a:latin typeface="Arial MT"/>
                <a:cs typeface="Arial MT"/>
              </a:rPr>
              <a:t>dưới  </a:t>
            </a:r>
            <a:r>
              <a:rPr sz="3200" spc="-380" dirty="0">
                <a:latin typeface="Arial MT"/>
                <a:cs typeface="Arial MT"/>
              </a:rPr>
              <a:t>dạn</a:t>
            </a:r>
            <a:r>
              <a:rPr sz="3200" spc="-300" dirty="0"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625" dirty="0">
                <a:latin typeface="Arial MT"/>
                <a:cs typeface="Arial MT"/>
              </a:rPr>
              <a:t>mộ</a:t>
            </a:r>
            <a:r>
              <a:rPr sz="3200" spc="-190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 ngâ</a:t>
            </a:r>
            <a:r>
              <a:rPr sz="3200" dirty="0">
                <a:latin typeface="Arial MT"/>
                <a:cs typeface="Arial MT"/>
              </a:rPr>
              <a:t>n</a:t>
            </a:r>
            <a:r>
              <a:rPr sz="3200" spc="-5" dirty="0">
                <a:latin typeface="Arial MT"/>
                <a:cs typeface="Arial MT"/>
              </a:rPr>
              <a:t> hàng</a:t>
            </a:r>
            <a:r>
              <a:rPr sz="3200" dirty="0">
                <a:latin typeface="Arial MT"/>
                <a:cs typeface="Arial MT"/>
              </a:rPr>
              <a:t>,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u="heavy" spc="-3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thự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4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hiệ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47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gử</a:t>
            </a:r>
            <a:r>
              <a:rPr sz="3200" u="heavy" spc="-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mai</a:t>
            </a:r>
            <a:r>
              <a:rPr sz="3200" dirty="0">
                <a:latin typeface="Arial MT"/>
                <a:cs typeface="Arial MT"/>
              </a:rPr>
              <a:t>l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chứa</a:t>
            </a:r>
            <a:r>
              <a:rPr sz="3200" spc="-5" dirty="0">
                <a:latin typeface="Arial MT"/>
                <a:cs typeface="Arial MT"/>
              </a:rPr>
              <a:t> UR</a:t>
            </a:r>
            <a:r>
              <a:rPr sz="3200" dirty="0">
                <a:latin typeface="Arial MT"/>
                <a:cs typeface="Arial MT"/>
              </a:rPr>
              <a:t>L</a:t>
            </a:r>
            <a:r>
              <a:rPr sz="3200" spc="-1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và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cho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phép 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40" dirty="0">
                <a:latin typeface="Arial MT"/>
                <a:cs typeface="Arial MT"/>
              </a:rPr>
              <a:t>người</a:t>
            </a:r>
            <a:r>
              <a:rPr sz="3200" spc="-5" dirty="0">
                <a:latin typeface="Arial MT"/>
                <a:cs typeface="Arial MT"/>
              </a:rPr>
              <a:t> dùng </a:t>
            </a:r>
            <a:r>
              <a:rPr sz="3200" spc="-10" dirty="0">
                <a:latin typeface="Arial MT"/>
                <a:cs typeface="Arial MT"/>
              </a:rPr>
              <a:t>truy </a:t>
            </a:r>
            <a:r>
              <a:rPr sz="3200" spc="-360" dirty="0">
                <a:latin typeface="Arial MT"/>
                <a:cs typeface="Arial MT"/>
              </a:rPr>
              <a:t>cập,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đánh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lừa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425" dirty="0">
                <a:latin typeface="Arial MT"/>
                <a:cs typeface="Arial MT"/>
              </a:rPr>
              <a:t>để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480" dirty="0">
                <a:latin typeface="Arial MT"/>
                <a:cs typeface="Arial MT"/>
              </a:rPr>
              <a:t>lấy</a:t>
            </a:r>
            <a:r>
              <a:rPr sz="3200" spc="-409" dirty="0">
                <a:latin typeface="Arial MT"/>
                <a:cs typeface="Arial MT"/>
              </a:rPr>
              <a:t> </a:t>
            </a:r>
            <a:r>
              <a:rPr sz="3200" spc="-715" dirty="0">
                <a:latin typeface="Arial MT"/>
                <a:cs typeface="Arial MT"/>
              </a:rPr>
              <a:t>đi</a:t>
            </a:r>
            <a:r>
              <a:rPr sz="3200" spc="-69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mã </a:t>
            </a:r>
            <a:r>
              <a:rPr sz="3200" spc="-10" dirty="0">
                <a:latin typeface="Arial MT"/>
                <a:cs typeface="Arial MT"/>
              </a:rPr>
              <a:t>PIN </a:t>
            </a:r>
            <a:r>
              <a:rPr sz="3200" spc="-360" dirty="0">
                <a:latin typeface="Arial MT"/>
                <a:cs typeface="Arial MT"/>
              </a:rPr>
              <a:t>hoặc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480" dirty="0">
                <a:latin typeface="Arial MT"/>
                <a:cs typeface="Arial MT"/>
              </a:rPr>
              <a:t>mật</a:t>
            </a:r>
            <a:r>
              <a:rPr sz="3200" spc="-409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khẩu.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300" y="2289749"/>
            <a:ext cx="12108180" cy="183070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99390" marR="1291590">
              <a:lnSpc>
                <a:spcPts val="4470"/>
              </a:lnSpc>
              <a:spcBef>
                <a:spcPts val="209"/>
              </a:spcBef>
            </a:pPr>
            <a:r>
              <a:rPr sz="3250" spc="-10" dirty="0">
                <a:latin typeface="MS PGothic"/>
                <a:cs typeface="MS PGothic"/>
              </a:rPr>
              <a:t>銀行などを装った偽</a:t>
            </a:r>
            <a:r>
              <a:rPr sz="3250" spc="-25" dirty="0">
                <a:latin typeface="MS PGothic"/>
                <a:cs typeface="MS PGothic"/>
              </a:rPr>
              <a:t>の</a:t>
            </a:r>
            <a:r>
              <a:rPr sz="3250" spc="-35" dirty="0">
                <a:latin typeface="Arial MT"/>
                <a:cs typeface="Arial MT"/>
              </a:rPr>
              <a:t>Web</a:t>
            </a:r>
            <a:r>
              <a:rPr sz="3250" spc="-10" dirty="0">
                <a:latin typeface="MS PGothic"/>
                <a:cs typeface="MS PGothic"/>
              </a:rPr>
              <a:t>サイト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作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り</a:t>
            </a:r>
            <a:r>
              <a:rPr sz="3250" spc="-15" dirty="0">
                <a:latin typeface="MS PGothic"/>
                <a:cs typeface="MS PGothic"/>
              </a:rPr>
              <a:t>、</a:t>
            </a:r>
            <a:r>
              <a:rPr sz="3250" spc="-15" dirty="0">
                <a:latin typeface="Arial MT"/>
                <a:cs typeface="Arial MT"/>
              </a:rPr>
              <a:t>URL</a:t>
            </a:r>
            <a:r>
              <a:rPr sz="3250" spc="-15" dirty="0">
                <a:latin typeface="MS PGothic"/>
                <a:cs typeface="MS PGothic"/>
              </a:rPr>
              <a:t>を載せた電子 </a:t>
            </a:r>
            <a:r>
              <a:rPr sz="3250" spc="-10" dirty="0">
                <a:latin typeface="MS PGothic"/>
                <a:cs typeface="MS PGothic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メール</a:t>
            </a:r>
            <a:r>
              <a:rPr sz="3250" spc="-10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送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り</a:t>
            </a:r>
            <a:r>
              <a:rPr sz="3250" spc="-10" dirty="0">
                <a:latin typeface="MS PGothic"/>
                <a:cs typeface="MS PGothic"/>
              </a:rPr>
              <a:t>、</a:t>
            </a:r>
            <a:r>
              <a:rPr sz="3250" spc="-165" dirty="0">
                <a:latin typeface="MS PGothic"/>
                <a:cs typeface="MS PGothic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ユーザ</a:t>
            </a:r>
            <a:r>
              <a:rPr sz="3250" spc="-10" dirty="0">
                <a:latin typeface="MS PGothic"/>
                <a:cs typeface="MS PGothic"/>
              </a:rPr>
              <a:t>に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アクセスさせ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て</a:t>
            </a:r>
            <a:r>
              <a:rPr sz="3250" spc="-10" dirty="0">
                <a:latin typeface="MS PGothic"/>
                <a:cs typeface="MS PGothic"/>
              </a:rPr>
              <a:t>暗証番号やパスワード </a:t>
            </a:r>
            <a:r>
              <a:rPr sz="3250" spc="-15" dirty="0">
                <a:latin typeface="MS PGothic"/>
                <a:cs typeface="MS PGothic"/>
              </a:rPr>
              <a:t>を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だまし取</a:t>
            </a:r>
            <a:r>
              <a:rPr sz="3250" u="heavy" spc="-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250" spc="-15" dirty="0">
                <a:latin typeface="MS PGothic"/>
                <a:cs typeface="MS PGothic"/>
              </a:rPr>
              <a:t>こ</a:t>
            </a:r>
            <a:r>
              <a:rPr sz="3250" spc="-10" dirty="0">
                <a:latin typeface="MS PGothic"/>
                <a:cs typeface="MS PGothic"/>
              </a:rPr>
              <a:t>と</a:t>
            </a:r>
            <a:r>
              <a:rPr sz="3250" spc="-15" dirty="0">
                <a:latin typeface="MS PGothic"/>
                <a:cs typeface="MS PGothic"/>
              </a:rPr>
              <a:t>をフィッ</a:t>
            </a:r>
            <a:r>
              <a:rPr sz="3250" spc="-10" dirty="0">
                <a:latin typeface="MS PGothic"/>
                <a:cs typeface="MS PGothic"/>
              </a:rPr>
              <a:t>シ</a:t>
            </a:r>
            <a:r>
              <a:rPr sz="3250" spc="-95" dirty="0">
                <a:latin typeface="MS PGothic"/>
                <a:cs typeface="MS PGothic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ングといいます。</a:t>
            </a:r>
            <a:endParaRPr sz="325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6424" y="6340103"/>
            <a:ext cx="6431950" cy="30505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66980"/>
            <a:ext cx="406272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5" dirty="0"/>
              <a:t>フィッシング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1890145" y="2609250"/>
            <a:ext cx="7110095" cy="1219200"/>
          </a:xfrm>
          <a:custGeom>
            <a:avLst/>
            <a:gdLst/>
            <a:ahLst/>
            <a:cxnLst/>
            <a:rect l="l" t="t" r="r" b="b"/>
            <a:pathLst>
              <a:path w="7110095" h="1219200">
                <a:moveTo>
                  <a:pt x="347004" y="0"/>
                </a:moveTo>
                <a:lnTo>
                  <a:pt x="1474154" y="0"/>
                </a:lnTo>
                <a:lnTo>
                  <a:pt x="3164879" y="0"/>
                </a:lnTo>
                <a:lnTo>
                  <a:pt x="7109904" y="0"/>
                </a:lnTo>
                <a:lnTo>
                  <a:pt x="7109904" y="711199"/>
                </a:lnTo>
                <a:lnTo>
                  <a:pt x="7109904" y="1015999"/>
                </a:lnTo>
                <a:lnTo>
                  <a:pt x="7109904" y="1219199"/>
                </a:lnTo>
                <a:lnTo>
                  <a:pt x="3164879" y="1219199"/>
                </a:lnTo>
                <a:lnTo>
                  <a:pt x="1474154" y="1219199"/>
                </a:lnTo>
                <a:lnTo>
                  <a:pt x="347004" y="1219199"/>
                </a:lnTo>
                <a:lnTo>
                  <a:pt x="347004" y="1015999"/>
                </a:lnTo>
                <a:lnTo>
                  <a:pt x="0" y="860145"/>
                </a:lnTo>
                <a:lnTo>
                  <a:pt x="347004" y="711199"/>
                </a:lnTo>
                <a:lnTo>
                  <a:pt x="34700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4545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フィッシングの対策は？</a:t>
            </a:r>
            <a:endParaRPr sz="3600" dirty="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4499" y="236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330974"/>
            <a:ext cx="6527800" cy="2959100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spc="-5" dirty="0">
                <a:latin typeface="MS PGothic"/>
                <a:cs typeface="MS PGothic"/>
              </a:rPr>
              <a:t>①</a:t>
            </a:r>
            <a:r>
              <a:rPr sz="3200" spc="-5" dirty="0">
                <a:latin typeface="Arial MT"/>
                <a:cs typeface="Arial MT"/>
              </a:rPr>
              <a:t>URL</a:t>
            </a:r>
            <a:r>
              <a:rPr sz="3200" spc="-5" dirty="0">
                <a:latin typeface="MS PGothic"/>
                <a:cs typeface="MS PGothic"/>
              </a:rPr>
              <a:t>を勝手にクリックしない</a:t>
            </a:r>
            <a:endParaRPr sz="3200" dirty="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➁正規サイト</a:t>
            </a:r>
            <a:r>
              <a:rPr sz="3200" spc="-10" dirty="0">
                <a:latin typeface="MS PGothic"/>
                <a:cs typeface="MS PGothic"/>
              </a:rPr>
              <a:t>の</a:t>
            </a:r>
            <a:r>
              <a:rPr sz="3200" spc="-5" dirty="0">
                <a:latin typeface="Arial MT"/>
                <a:cs typeface="Arial MT"/>
              </a:rPr>
              <a:t>URL</a:t>
            </a:r>
            <a:r>
              <a:rPr sz="3200" spc="-5" dirty="0">
                <a:latin typeface="MS PGothic"/>
                <a:cs typeface="MS PGothic"/>
              </a:rPr>
              <a:t>であるか確認する</a:t>
            </a:r>
            <a:endParaRPr sz="3200" dirty="0">
              <a:latin typeface="MS PGothic"/>
              <a:cs typeface="MS PGothic"/>
            </a:endParaRPr>
          </a:p>
          <a:p>
            <a:pPr marL="281940" marR="2252345" indent="-269875">
              <a:lnSpc>
                <a:spcPct val="150400"/>
              </a:lnSpc>
            </a:pPr>
            <a:r>
              <a:rPr sz="3200" dirty="0">
                <a:latin typeface="MS PGothic"/>
                <a:cs typeface="MS PGothic"/>
              </a:rPr>
              <a:t>③個人情報を入力しない </a:t>
            </a:r>
            <a:r>
              <a:rPr sz="3200" spc="-5" dirty="0">
                <a:latin typeface="MS PGothic"/>
                <a:cs typeface="MS PGothic"/>
              </a:rPr>
              <a:t>など</a:t>
            </a:r>
            <a:endParaRPr sz="3200" dirty="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98171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DNS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spc="-10" dirty="0"/>
              <a:t>キャッシュポイズニング</a:t>
            </a:r>
          </a:p>
        </p:txBody>
      </p:sp>
      <p:sp>
        <p:nvSpPr>
          <p:cNvPr id="3" name="object 3"/>
          <p:cNvSpPr/>
          <p:nvPr/>
        </p:nvSpPr>
        <p:spPr>
          <a:xfrm>
            <a:off x="1890145" y="2609250"/>
            <a:ext cx="7110095" cy="1219200"/>
          </a:xfrm>
          <a:custGeom>
            <a:avLst/>
            <a:gdLst/>
            <a:ahLst/>
            <a:cxnLst/>
            <a:rect l="l" t="t" r="r" b="b"/>
            <a:pathLst>
              <a:path w="7110095" h="1219200">
                <a:moveTo>
                  <a:pt x="347004" y="0"/>
                </a:moveTo>
                <a:lnTo>
                  <a:pt x="1474154" y="0"/>
                </a:lnTo>
                <a:lnTo>
                  <a:pt x="3164879" y="0"/>
                </a:lnTo>
                <a:lnTo>
                  <a:pt x="7109904" y="0"/>
                </a:lnTo>
                <a:lnTo>
                  <a:pt x="7109904" y="711199"/>
                </a:lnTo>
                <a:lnTo>
                  <a:pt x="7109904" y="1015999"/>
                </a:lnTo>
                <a:lnTo>
                  <a:pt x="7109904" y="1219199"/>
                </a:lnTo>
                <a:lnTo>
                  <a:pt x="3164879" y="1219199"/>
                </a:lnTo>
                <a:lnTo>
                  <a:pt x="1474154" y="1219199"/>
                </a:lnTo>
                <a:lnTo>
                  <a:pt x="347004" y="1219199"/>
                </a:lnTo>
                <a:lnTo>
                  <a:pt x="347004" y="1015999"/>
                </a:lnTo>
                <a:lnTo>
                  <a:pt x="0" y="860145"/>
                </a:lnTo>
                <a:lnTo>
                  <a:pt x="347004" y="711199"/>
                </a:lnTo>
                <a:lnTo>
                  <a:pt x="34700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635412"/>
            <a:ext cx="632015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latin typeface="Arial"/>
                <a:cs typeface="Arial"/>
              </a:rPr>
              <a:t>DN</a:t>
            </a:r>
            <a:r>
              <a:rPr sz="3600" b="1" dirty="0">
                <a:latin typeface="Arial"/>
                <a:cs typeface="Arial"/>
              </a:rPr>
              <a:t>S</a:t>
            </a:r>
            <a:r>
              <a:rPr sz="3600" spc="-5" dirty="0">
                <a:latin typeface="MS PGothic"/>
                <a:cs typeface="MS PGothic"/>
              </a:rPr>
              <a:t>キャッシュポイズニングの流 </a:t>
            </a:r>
            <a:r>
              <a:rPr sz="3600" dirty="0">
                <a:latin typeface="MS PGothic"/>
                <a:cs typeface="MS PGothic"/>
              </a:rPr>
              <a:t>れは？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658870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697687"/>
            <a:ext cx="7222490" cy="222567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spc="-5" dirty="0">
                <a:latin typeface="MS PGothic"/>
                <a:cs typeface="MS PGothic"/>
              </a:rPr>
              <a:t>①</a:t>
            </a:r>
            <a:r>
              <a:rPr sz="3200" spc="-5" dirty="0">
                <a:latin typeface="Arial MT"/>
                <a:cs typeface="Arial MT"/>
              </a:rPr>
              <a:t>DNS</a:t>
            </a:r>
            <a:r>
              <a:rPr sz="3200" dirty="0">
                <a:latin typeface="MS PGothic"/>
                <a:cs typeface="MS PGothic"/>
              </a:rPr>
              <a:t>サーバに誤ったドメイン管理情報を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1294765" algn="l"/>
              </a:tabLst>
            </a:pP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）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  <a:tabLst>
                <a:tab pos="4099560" algn="l"/>
              </a:tabLst>
            </a:pPr>
            <a:r>
              <a:rPr sz="3200" dirty="0">
                <a:latin typeface="MS PGothic"/>
                <a:cs typeface="MS PGothic"/>
              </a:rPr>
              <a:t>➁偽のサーバ</a:t>
            </a:r>
            <a:r>
              <a:rPr sz="3200" spc="-10" dirty="0">
                <a:latin typeface="MS PGothic"/>
                <a:cs typeface="MS PGothic"/>
              </a:rPr>
              <a:t>に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）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98171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DNS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spc="-10" dirty="0"/>
              <a:t>キャッシュポイズニング</a:t>
            </a:r>
          </a:p>
        </p:txBody>
      </p:sp>
      <p:sp>
        <p:nvSpPr>
          <p:cNvPr id="3" name="object 3"/>
          <p:cNvSpPr/>
          <p:nvPr/>
        </p:nvSpPr>
        <p:spPr>
          <a:xfrm>
            <a:off x="1890145" y="2609250"/>
            <a:ext cx="7110095" cy="1219200"/>
          </a:xfrm>
          <a:custGeom>
            <a:avLst/>
            <a:gdLst/>
            <a:ahLst/>
            <a:cxnLst/>
            <a:rect l="l" t="t" r="r" b="b"/>
            <a:pathLst>
              <a:path w="7110095" h="1219200">
                <a:moveTo>
                  <a:pt x="347004" y="0"/>
                </a:moveTo>
                <a:lnTo>
                  <a:pt x="1474154" y="0"/>
                </a:lnTo>
                <a:lnTo>
                  <a:pt x="3164879" y="0"/>
                </a:lnTo>
                <a:lnTo>
                  <a:pt x="7109904" y="0"/>
                </a:lnTo>
                <a:lnTo>
                  <a:pt x="7109904" y="711199"/>
                </a:lnTo>
                <a:lnTo>
                  <a:pt x="7109904" y="1015999"/>
                </a:lnTo>
                <a:lnTo>
                  <a:pt x="7109904" y="1219199"/>
                </a:lnTo>
                <a:lnTo>
                  <a:pt x="3164879" y="1219199"/>
                </a:lnTo>
                <a:lnTo>
                  <a:pt x="1474154" y="1219199"/>
                </a:lnTo>
                <a:lnTo>
                  <a:pt x="347004" y="1219199"/>
                </a:lnTo>
                <a:lnTo>
                  <a:pt x="347004" y="1015999"/>
                </a:lnTo>
                <a:lnTo>
                  <a:pt x="0" y="860145"/>
                </a:lnTo>
                <a:lnTo>
                  <a:pt x="347004" y="711199"/>
                </a:lnTo>
                <a:lnTo>
                  <a:pt x="34700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635412"/>
            <a:ext cx="632015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latin typeface="Arial"/>
                <a:cs typeface="Arial"/>
              </a:rPr>
              <a:t>DN</a:t>
            </a:r>
            <a:r>
              <a:rPr sz="3600" b="1" dirty="0">
                <a:latin typeface="Arial"/>
                <a:cs typeface="Arial"/>
              </a:rPr>
              <a:t>S</a:t>
            </a:r>
            <a:r>
              <a:rPr sz="3600" spc="-5" dirty="0">
                <a:latin typeface="MS PGothic"/>
                <a:cs typeface="MS PGothic"/>
              </a:rPr>
              <a:t>キャッシュポイズニングの流 </a:t>
            </a:r>
            <a:r>
              <a:rPr sz="3600" dirty="0">
                <a:latin typeface="MS PGothic"/>
                <a:cs typeface="MS PGothic"/>
              </a:rPr>
              <a:t>れは？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6859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658870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943432"/>
            <a:ext cx="7222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MS PGothic"/>
                <a:cs typeface="MS PGothic"/>
              </a:rPr>
              <a:t>①</a:t>
            </a:r>
            <a:r>
              <a:rPr sz="3200" spc="-5" dirty="0">
                <a:latin typeface="Arial MT"/>
                <a:cs typeface="Arial MT"/>
              </a:rPr>
              <a:t>DNS</a:t>
            </a:r>
            <a:r>
              <a:rPr sz="3200" dirty="0">
                <a:latin typeface="MS PGothic"/>
                <a:cs typeface="MS PGothic"/>
              </a:rPr>
              <a:t>サーバに誤ったドメイン管理情報を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128799" y="6431112"/>
            <a:ext cx="3270250" cy="1492250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  <a:tabLst>
                <a:tab pos="485140" algn="l"/>
                <a:tab pos="3053715" algn="l"/>
              </a:tabLst>
            </a:pP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	覚え込ませる	）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➁偽のサーバ</a:t>
            </a:r>
            <a:r>
              <a:rPr sz="3200" spc="-10" dirty="0">
                <a:latin typeface="MS PGothic"/>
                <a:cs typeface="MS PGothic"/>
              </a:rPr>
              <a:t>に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6277" y="7410281"/>
            <a:ext cx="2052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6420" algn="l"/>
              </a:tabLst>
            </a:pP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誘導する	）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37540" y="8924440"/>
            <a:ext cx="711835" cy="711835"/>
          </a:xfrm>
          <a:custGeom>
            <a:avLst/>
            <a:gdLst/>
            <a:ahLst/>
            <a:cxnLst/>
            <a:rect l="l" t="t" r="r" b="b"/>
            <a:pathLst>
              <a:path w="711834" h="711834">
                <a:moveTo>
                  <a:pt x="355649" y="711299"/>
                </a:moveTo>
                <a:lnTo>
                  <a:pt x="307390" y="708053"/>
                </a:lnTo>
                <a:lnTo>
                  <a:pt x="261103" y="698595"/>
                </a:lnTo>
                <a:lnTo>
                  <a:pt x="217214" y="683351"/>
                </a:lnTo>
                <a:lnTo>
                  <a:pt x="176146" y="662743"/>
                </a:lnTo>
                <a:lnTo>
                  <a:pt x="138322" y="637195"/>
                </a:lnTo>
                <a:lnTo>
                  <a:pt x="104167" y="607132"/>
                </a:lnTo>
                <a:lnTo>
                  <a:pt x="74104" y="572977"/>
                </a:lnTo>
                <a:lnTo>
                  <a:pt x="48556" y="535153"/>
                </a:lnTo>
                <a:lnTo>
                  <a:pt x="27948" y="494084"/>
                </a:lnTo>
                <a:lnTo>
                  <a:pt x="12704" y="450195"/>
                </a:lnTo>
                <a:lnTo>
                  <a:pt x="3246" y="403909"/>
                </a:lnTo>
                <a:lnTo>
                  <a:pt x="0" y="355649"/>
                </a:lnTo>
                <a:lnTo>
                  <a:pt x="3246" y="307390"/>
                </a:lnTo>
                <a:lnTo>
                  <a:pt x="12704" y="261103"/>
                </a:lnTo>
                <a:lnTo>
                  <a:pt x="27948" y="217214"/>
                </a:lnTo>
                <a:lnTo>
                  <a:pt x="48556" y="176146"/>
                </a:lnTo>
                <a:lnTo>
                  <a:pt x="74104" y="138322"/>
                </a:lnTo>
                <a:lnTo>
                  <a:pt x="104167" y="104166"/>
                </a:lnTo>
                <a:lnTo>
                  <a:pt x="138322" y="74104"/>
                </a:lnTo>
                <a:lnTo>
                  <a:pt x="176146" y="48556"/>
                </a:lnTo>
                <a:lnTo>
                  <a:pt x="217214" y="27948"/>
                </a:lnTo>
                <a:lnTo>
                  <a:pt x="261103" y="12704"/>
                </a:lnTo>
                <a:lnTo>
                  <a:pt x="307390" y="3246"/>
                </a:lnTo>
                <a:lnTo>
                  <a:pt x="355649" y="0"/>
                </a:lnTo>
                <a:lnTo>
                  <a:pt x="402397" y="3084"/>
                </a:lnTo>
                <a:lnTo>
                  <a:pt x="447949" y="12184"/>
                </a:lnTo>
                <a:lnTo>
                  <a:pt x="491751" y="27072"/>
                </a:lnTo>
                <a:lnTo>
                  <a:pt x="533250" y="47517"/>
                </a:lnTo>
                <a:lnTo>
                  <a:pt x="571895" y="73292"/>
                </a:lnTo>
                <a:lnTo>
                  <a:pt x="607132" y="104167"/>
                </a:lnTo>
                <a:lnTo>
                  <a:pt x="638007" y="139404"/>
                </a:lnTo>
                <a:lnTo>
                  <a:pt x="663781" y="178048"/>
                </a:lnTo>
                <a:lnTo>
                  <a:pt x="684227" y="219548"/>
                </a:lnTo>
                <a:lnTo>
                  <a:pt x="699115" y="263350"/>
                </a:lnTo>
                <a:lnTo>
                  <a:pt x="708215" y="308901"/>
                </a:lnTo>
                <a:lnTo>
                  <a:pt x="711299" y="355649"/>
                </a:lnTo>
                <a:lnTo>
                  <a:pt x="708053" y="403909"/>
                </a:lnTo>
                <a:lnTo>
                  <a:pt x="698595" y="450195"/>
                </a:lnTo>
                <a:lnTo>
                  <a:pt x="683351" y="494084"/>
                </a:lnTo>
                <a:lnTo>
                  <a:pt x="662743" y="535153"/>
                </a:lnTo>
                <a:lnTo>
                  <a:pt x="637195" y="572977"/>
                </a:lnTo>
                <a:lnTo>
                  <a:pt x="607132" y="607132"/>
                </a:lnTo>
                <a:lnTo>
                  <a:pt x="572977" y="637195"/>
                </a:lnTo>
                <a:lnTo>
                  <a:pt x="535153" y="662743"/>
                </a:lnTo>
                <a:lnTo>
                  <a:pt x="494084" y="683351"/>
                </a:lnTo>
                <a:lnTo>
                  <a:pt x="450195" y="698595"/>
                </a:lnTo>
                <a:lnTo>
                  <a:pt x="403909" y="708053"/>
                </a:lnTo>
                <a:lnTo>
                  <a:pt x="355649" y="711299"/>
                </a:lnTo>
                <a:close/>
              </a:path>
            </a:pathLst>
          </a:custGeom>
          <a:solidFill>
            <a:srgbClr val="DE1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1238" y="0"/>
            <a:ext cx="12108815" cy="9241155"/>
            <a:chOff x="291238" y="0"/>
            <a:chExt cx="12108815" cy="9241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238" y="0"/>
              <a:ext cx="396900" cy="22213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9338" y="0"/>
              <a:ext cx="321310" cy="2159635"/>
            </a:xfrm>
            <a:custGeom>
              <a:avLst/>
              <a:gdLst/>
              <a:ahLst/>
              <a:cxnLst/>
              <a:rect l="l" t="t" r="r" b="b"/>
              <a:pathLst>
                <a:path w="321309" h="2159635">
                  <a:moveTo>
                    <a:pt x="320699" y="2159099"/>
                  </a:moveTo>
                  <a:lnTo>
                    <a:pt x="0" y="2159099"/>
                  </a:lnTo>
                  <a:lnTo>
                    <a:pt x="0" y="0"/>
                  </a:lnTo>
                  <a:lnTo>
                    <a:pt x="320699" y="0"/>
                  </a:lnTo>
                  <a:lnTo>
                    <a:pt x="320699" y="2159099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250" y="1962149"/>
              <a:ext cx="11794324" cy="72770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4925" y="545282"/>
            <a:ext cx="98171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DNS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spc="-10" dirty="0"/>
              <a:t>キャッシュポイズニング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98171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DNS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spc="-10" dirty="0"/>
              <a:t>キャッシュポイズニング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524" y="5235229"/>
            <a:ext cx="11812270" cy="226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14999"/>
              </a:lnSpc>
              <a:spcBef>
                <a:spcPts val="100"/>
              </a:spcBef>
              <a:buSzPct val="78125"/>
              <a:buFont typeface="MS PGothic"/>
              <a:buChar char="➔"/>
              <a:tabLst>
                <a:tab pos="558165" algn="l"/>
                <a:tab pos="558800" algn="l"/>
              </a:tabLst>
            </a:pPr>
            <a:r>
              <a:rPr sz="3200" spc="-275" dirty="0">
                <a:latin typeface="Arial MT"/>
                <a:cs typeface="Arial MT"/>
              </a:rPr>
              <a:t>Nhiễ</a:t>
            </a:r>
            <a:r>
              <a:rPr sz="3200" spc="-355" dirty="0">
                <a:latin typeface="Arial MT"/>
                <a:cs typeface="Arial MT"/>
              </a:rPr>
              <a:t>m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145" dirty="0">
                <a:latin typeface="Arial MT"/>
                <a:cs typeface="Arial MT"/>
              </a:rPr>
              <a:t>độ</a:t>
            </a:r>
            <a:r>
              <a:rPr sz="3200" spc="-570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15" dirty="0">
                <a:latin typeface="Arial MT"/>
                <a:cs typeface="Arial MT"/>
              </a:rPr>
              <a:t>b</a:t>
            </a:r>
            <a:r>
              <a:rPr sz="3200" spc="-915" dirty="0">
                <a:latin typeface="Arial MT"/>
                <a:cs typeface="Arial MT"/>
              </a:rPr>
              <a:t>ộ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nh</a:t>
            </a:r>
            <a:r>
              <a:rPr sz="3200" spc="-525" dirty="0">
                <a:latin typeface="Arial MT"/>
                <a:cs typeface="Arial MT"/>
              </a:rPr>
              <a:t>ớ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10" dirty="0">
                <a:latin typeface="Arial MT"/>
                <a:cs typeface="Arial MT"/>
              </a:rPr>
              <a:t>đệ</a:t>
            </a:r>
            <a:r>
              <a:rPr sz="3200" spc="-840" dirty="0">
                <a:latin typeface="Arial MT"/>
                <a:cs typeface="Arial MT"/>
              </a:rPr>
              <a:t>m</a:t>
            </a:r>
            <a:r>
              <a:rPr sz="3200" spc="-5" dirty="0">
                <a:latin typeface="Arial MT"/>
                <a:cs typeface="Arial MT"/>
              </a:rPr>
              <a:t> DN</a:t>
            </a:r>
            <a:r>
              <a:rPr sz="3200" dirty="0">
                <a:latin typeface="Arial MT"/>
                <a:cs typeface="Arial MT"/>
              </a:rPr>
              <a:t>S</a:t>
            </a:r>
            <a:r>
              <a:rPr sz="3200" spc="-5" dirty="0">
                <a:latin typeface="Arial MT"/>
                <a:cs typeface="Arial MT"/>
              </a:rPr>
              <a:t> l</a:t>
            </a:r>
            <a:r>
              <a:rPr sz="3200" dirty="0">
                <a:latin typeface="Arial MT"/>
                <a:cs typeface="Arial MT"/>
              </a:rPr>
              <a:t>à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b="1" spc="-5" dirty="0">
                <a:latin typeface="Arial"/>
                <a:cs typeface="Arial"/>
              </a:rPr>
              <a:t>cuộ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 tấ</a:t>
            </a:r>
            <a:r>
              <a:rPr sz="3200" b="1" dirty="0">
                <a:latin typeface="Arial"/>
                <a:cs typeface="Arial"/>
              </a:rPr>
              <a:t>n</a:t>
            </a:r>
            <a:r>
              <a:rPr sz="3200" b="1" spc="-5" dirty="0">
                <a:latin typeface="Arial"/>
                <a:cs typeface="Arial"/>
              </a:rPr>
              <a:t> côn</a:t>
            </a:r>
            <a:r>
              <a:rPr sz="3200" b="1" dirty="0">
                <a:latin typeface="Arial"/>
                <a:cs typeface="Arial"/>
              </a:rPr>
              <a:t>g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spc="-285" dirty="0">
                <a:solidFill>
                  <a:srgbClr val="C82506"/>
                </a:solidFill>
                <a:latin typeface="Arial MT"/>
                <a:cs typeface="Arial MT"/>
              </a:rPr>
              <a:t>khiến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má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y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40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chủ </a:t>
            </a:r>
            <a:r>
              <a:rPr sz="3200" spc="-195" dirty="0">
                <a:latin typeface="Arial MT"/>
                <a:cs typeface="Arial MT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DNS</a:t>
            </a:r>
            <a:r>
              <a:rPr sz="3200" spc="-5" dirty="0">
                <a:latin typeface="Arial MT"/>
                <a:cs typeface="Arial MT"/>
              </a:rPr>
              <a:t> mà PC </a:t>
            </a:r>
            <a:r>
              <a:rPr sz="3200" spc="-10" dirty="0">
                <a:latin typeface="Arial MT"/>
                <a:cs typeface="Arial MT"/>
              </a:rPr>
              <a:t>tham </a:t>
            </a:r>
            <a:r>
              <a:rPr sz="3200" spc="-285" dirty="0">
                <a:latin typeface="Arial MT"/>
                <a:cs typeface="Arial MT"/>
              </a:rPr>
              <a:t>chiếu</a:t>
            </a:r>
            <a:r>
              <a:rPr sz="3200" spc="-280" dirty="0">
                <a:latin typeface="Arial MT"/>
                <a:cs typeface="Arial MT"/>
              </a:rPr>
              <a:t> </a:t>
            </a:r>
            <a:r>
              <a:rPr sz="3200" spc="-715" dirty="0">
                <a:latin typeface="Arial MT"/>
                <a:cs typeface="Arial MT"/>
              </a:rPr>
              <a:t>sẽ</a:t>
            </a:r>
            <a:r>
              <a:rPr sz="3200" spc="-710" dirty="0">
                <a:latin typeface="Arial MT"/>
                <a:cs typeface="Arial MT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ghi </a:t>
            </a:r>
            <a:r>
              <a:rPr sz="3200" u="heavy" spc="-3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nhớ</a:t>
            </a:r>
            <a:r>
              <a:rPr sz="3200" spc="-37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thông tin </a:t>
            </a:r>
            <a:r>
              <a:rPr sz="3200" spc="-360" dirty="0">
                <a:latin typeface="Arial MT"/>
                <a:cs typeface="Arial MT"/>
              </a:rPr>
              <a:t>quản</a:t>
            </a:r>
            <a:r>
              <a:rPr sz="3200" spc="-3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lý </a:t>
            </a:r>
            <a:r>
              <a:rPr sz="3200" spc="-10" dirty="0">
                <a:latin typeface="Arial MT"/>
                <a:cs typeface="Arial MT"/>
              </a:rPr>
              <a:t>tên </a:t>
            </a:r>
            <a:r>
              <a:rPr sz="3200" spc="-365" dirty="0">
                <a:latin typeface="Arial MT"/>
                <a:cs typeface="Arial MT"/>
              </a:rPr>
              <a:t>miền </a:t>
            </a:r>
            <a:r>
              <a:rPr sz="3200" spc="-3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không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chính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xác,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sau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919" dirty="0">
                <a:latin typeface="Arial MT"/>
                <a:cs typeface="Arial MT"/>
              </a:rPr>
              <a:t>đ</a:t>
            </a:r>
            <a:r>
              <a:rPr sz="3200" spc="-509" dirty="0">
                <a:latin typeface="Arial MT"/>
                <a:cs typeface="Arial MT"/>
              </a:rPr>
              <a:t>ó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u="heavy" spc="-28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chuyể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4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hướn</a:t>
            </a:r>
            <a:r>
              <a:rPr sz="3200" u="heavy" spc="-3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120" dirty="0">
                <a:solidFill>
                  <a:srgbClr val="C82506"/>
                </a:solidFill>
                <a:latin typeface="Arial MT"/>
                <a:cs typeface="Arial MT"/>
              </a:rPr>
              <a:t>đế</a:t>
            </a:r>
            <a:r>
              <a:rPr sz="3200" spc="-620" dirty="0">
                <a:solidFill>
                  <a:srgbClr val="C82506"/>
                </a:solidFill>
                <a:latin typeface="Arial MT"/>
                <a:cs typeface="Arial MT"/>
              </a:rPr>
              <a:t>n</a:t>
            </a:r>
            <a:r>
              <a:rPr sz="3200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spc="-625" dirty="0">
                <a:latin typeface="Arial MT"/>
                <a:cs typeface="Arial MT"/>
              </a:rPr>
              <a:t>mộ</a:t>
            </a:r>
            <a:r>
              <a:rPr sz="3200" spc="-190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 má</a:t>
            </a:r>
            <a:r>
              <a:rPr sz="3200" dirty="0">
                <a:latin typeface="Arial MT"/>
                <a:cs typeface="Arial MT"/>
              </a:rPr>
              <a:t>y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chủ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80" dirty="0">
                <a:latin typeface="Arial MT"/>
                <a:cs typeface="Arial MT"/>
              </a:rPr>
              <a:t>giả  </a:t>
            </a:r>
            <a:r>
              <a:rPr sz="3200" spc="-360" dirty="0">
                <a:latin typeface="Arial MT"/>
                <a:cs typeface="Arial MT"/>
              </a:rPr>
              <a:t>mạo.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300" y="2743424"/>
            <a:ext cx="11760835" cy="181038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545"/>
              </a:spcBef>
            </a:pPr>
            <a:r>
              <a:rPr sz="3200" spc="-5" dirty="0">
                <a:latin typeface="Arial MT"/>
                <a:cs typeface="Arial MT"/>
              </a:rPr>
              <a:t>PC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MS PGothic"/>
                <a:cs typeface="MS PGothic"/>
              </a:rPr>
              <a:t>が参照す</a:t>
            </a:r>
            <a:r>
              <a:rPr sz="3200" spc="-5" dirty="0">
                <a:latin typeface="MS PGothic"/>
                <a:cs typeface="MS PGothic"/>
              </a:rPr>
              <a:t>る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DNS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サーバ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に</a:t>
            </a:r>
            <a:r>
              <a:rPr sz="3200" dirty="0">
                <a:latin typeface="MS PGothic"/>
                <a:cs typeface="MS PGothic"/>
              </a:rPr>
              <a:t>誤ったドメイン管理情報</a:t>
            </a:r>
            <a:r>
              <a:rPr sz="3200" spc="-10" dirty="0">
                <a:latin typeface="MS PGothic"/>
                <a:cs typeface="MS PGothic"/>
              </a:rPr>
              <a:t>を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覚え</a:t>
            </a:r>
            <a:endParaRPr sz="3200" dirty="0">
              <a:latin typeface="MS PGothic"/>
              <a:cs typeface="MS PGothic"/>
            </a:endParaRPr>
          </a:p>
          <a:p>
            <a:pPr marL="198120" marR="2063750" indent="-113030">
              <a:lnSpc>
                <a:spcPct val="114999"/>
              </a:lnSpc>
            </a:pPr>
            <a:r>
              <a:rPr sz="3200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込ませ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て</a:t>
            </a:r>
            <a:r>
              <a:rPr sz="3200" spc="-5" dirty="0">
                <a:latin typeface="MS PGothic"/>
                <a:cs typeface="MS PGothic"/>
              </a:rPr>
              <a:t>、偽のサーバに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誘導す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200" dirty="0">
                <a:latin typeface="MS PGothic"/>
                <a:cs typeface="MS PGothic"/>
              </a:rPr>
              <a:t>攻撃</a:t>
            </a:r>
            <a:r>
              <a:rPr sz="3200" spc="-5" dirty="0">
                <a:latin typeface="MS PGothic"/>
                <a:cs typeface="MS PGothic"/>
              </a:rPr>
              <a:t>を</a:t>
            </a:r>
            <a:r>
              <a:rPr sz="3200" spc="-5" dirty="0">
                <a:latin typeface="Arial MT"/>
                <a:cs typeface="Arial MT"/>
              </a:rPr>
              <a:t>DNS</a:t>
            </a:r>
            <a:r>
              <a:rPr sz="3200" spc="-5" dirty="0">
                <a:latin typeface="MS PGothic"/>
                <a:cs typeface="MS PGothic"/>
              </a:rPr>
              <a:t>キャッシュ ポイズニングといいます。</a:t>
            </a:r>
            <a:endParaRPr sz="3200" dirty="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00823" y="2157078"/>
          <a:ext cx="10593070" cy="7236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9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3000" dirty="0">
                          <a:latin typeface="MS PGothic"/>
                          <a:cs typeface="MS PGothic"/>
                        </a:rPr>
                        <a:t>英語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3000" spc="-5" dirty="0">
                          <a:latin typeface="MS PGothic"/>
                          <a:cs typeface="MS PGothic"/>
                        </a:rPr>
                        <a:t>カタカタ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89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Computer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virus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コンピュータウイルス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1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Phishing</a:t>
                      </a:r>
                      <a:endParaRPr sz="3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フィッシング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User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ユーザ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2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poisoning</a:t>
                      </a: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キャッシュポイズニング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Domain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ドメイン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Server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サーバ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dirty="0">
                          <a:latin typeface="Times New Roman"/>
                          <a:cs typeface="Times New Roman"/>
                        </a:rPr>
                        <a:t>Injection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インジェクション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Database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000" dirty="0">
                          <a:latin typeface="MS UI Gothic"/>
                          <a:cs typeface="MS UI Gothic"/>
                        </a:rPr>
                        <a:t>データベース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Directory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traversal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dirty="0">
                          <a:latin typeface="MS UI Gothic"/>
                          <a:cs typeface="MS UI Gothic"/>
                        </a:rPr>
                        <a:t>ディレクトリトラバーサル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Path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パス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24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30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30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Application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ウェブアプリケーション</a:t>
                      </a:r>
                      <a:endParaRPr sz="3000" dirty="0">
                        <a:latin typeface="MS UI Gothic"/>
                        <a:cs typeface="MS UI Gothic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76282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カタカナ語の発声練習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7148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SQL</a:t>
            </a:r>
            <a:r>
              <a:rPr spc="-315" dirty="0">
                <a:latin typeface="Arial MT"/>
                <a:cs typeface="Arial MT"/>
              </a:rPr>
              <a:t> </a:t>
            </a:r>
            <a:r>
              <a:rPr spc="-5" dirty="0"/>
              <a:t>インジェクション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623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SQL</a:t>
            </a:r>
            <a:r>
              <a:rPr sz="3600" spc="-5" dirty="0">
                <a:latin typeface="MS PGothic"/>
                <a:cs typeface="MS PGothic"/>
              </a:rPr>
              <a:t>インジェクションの流れは？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697687"/>
            <a:ext cx="3133725" cy="222567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dirty="0">
                <a:latin typeface="MS PGothic"/>
                <a:cs typeface="MS PGothic"/>
              </a:rPr>
              <a:t>➀悪意</a:t>
            </a:r>
            <a:r>
              <a:rPr sz="3200" spc="-5" dirty="0">
                <a:latin typeface="MS PGothic"/>
                <a:cs typeface="MS PGothic"/>
              </a:rPr>
              <a:t>の</a:t>
            </a:r>
            <a:r>
              <a:rPr sz="3200" spc="-5" dirty="0">
                <a:latin typeface="Arial MT"/>
                <a:cs typeface="Arial MT"/>
              </a:rPr>
              <a:t>SQL</a:t>
            </a:r>
            <a:r>
              <a:rPr sz="3200" spc="-5" dirty="0">
                <a:latin typeface="MS PGothic"/>
                <a:cs typeface="MS PGothic"/>
              </a:rPr>
              <a:t>を（</a:t>
            </a:r>
            <a:endParaRPr sz="3200">
              <a:latin typeface="MS PGothic"/>
              <a:cs typeface="MS PGothic"/>
            </a:endParaRPr>
          </a:p>
          <a:p>
            <a:pPr marL="281940" marR="5080" indent="-269875">
              <a:lnSpc>
                <a:spcPct val="150400"/>
              </a:lnSpc>
            </a:pPr>
            <a:r>
              <a:rPr sz="3200" spc="-5" dirty="0">
                <a:latin typeface="MS PGothic"/>
                <a:cs typeface="MS PGothic"/>
              </a:rPr>
              <a:t>➁</a:t>
            </a:r>
            <a:r>
              <a:rPr sz="3200" spc="-5" dirty="0">
                <a:latin typeface="Arial MT"/>
                <a:cs typeface="Arial MT"/>
              </a:rPr>
              <a:t>DB</a:t>
            </a:r>
            <a:r>
              <a:rPr sz="3200" dirty="0">
                <a:latin typeface="MS PGothic"/>
                <a:cs typeface="MS PGothic"/>
              </a:rPr>
              <a:t>のデータを（ </a:t>
            </a:r>
            <a:r>
              <a:rPr sz="3200" spc="-96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不正にデータを（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466350" y="5697687"/>
            <a:ext cx="348615" cy="222567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  <a:p>
            <a:pPr marL="4445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  <a:p>
            <a:pPr marL="13208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）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7148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SQL</a:t>
            </a:r>
            <a:r>
              <a:rPr spc="-315" dirty="0">
                <a:latin typeface="Arial MT"/>
                <a:cs typeface="Arial MT"/>
              </a:rPr>
              <a:t> </a:t>
            </a:r>
            <a:r>
              <a:rPr spc="-5" dirty="0"/>
              <a:t>インジェクション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623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SQL</a:t>
            </a:r>
            <a:r>
              <a:rPr sz="3600" spc="-5" dirty="0">
                <a:latin typeface="MS PGothic"/>
                <a:cs typeface="MS PGothic"/>
              </a:rPr>
              <a:t>インジェクションの流れは？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958955" cy="3524885"/>
            <a:chOff x="1046249" y="5310249"/>
            <a:chExt cx="11958955" cy="3524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9688499" y="3505499"/>
                  </a:moveTo>
                  <a:lnTo>
                    <a:pt x="0" y="35054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3505835"/>
            </a:xfrm>
            <a:custGeom>
              <a:avLst/>
              <a:gdLst/>
              <a:ahLst/>
              <a:cxnLst/>
              <a:rect l="l" t="t" r="r" b="b"/>
              <a:pathLst>
                <a:path w="10232390" h="3505834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044874"/>
                  </a:lnTo>
                  <a:lnTo>
                    <a:pt x="10231927" y="2464752"/>
                  </a:lnTo>
                  <a:lnTo>
                    <a:pt x="9688499" y="2921249"/>
                  </a:lnTo>
                  <a:lnTo>
                    <a:pt x="9688499" y="3505499"/>
                  </a:lnTo>
                  <a:lnTo>
                    <a:pt x="8073749" y="3505499"/>
                  </a:lnTo>
                  <a:lnTo>
                    <a:pt x="5651624" y="3505499"/>
                  </a:lnTo>
                  <a:lnTo>
                    <a:pt x="0" y="3505499"/>
                  </a:lnTo>
                  <a:lnTo>
                    <a:pt x="0" y="2921249"/>
                  </a:lnTo>
                  <a:lnTo>
                    <a:pt x="0" y="20448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697687"/>
            <a:ext cx="5145405" cy="222567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dirty="0">
                <a:latin typeface="MS PGothic"/>
                <a:cs typeface="MS PGothic"/>
              </a:rPr>
              <a:t>➀悪意</a:t>
            </a:r>
            <a:r>
              <a:rPr sz="3200" spc="-5" dirty="0">
                <a:latin typeface="MS PGothic"/>
                <a:cs typeface="MS PGothic"/>
              </a:rPr>
              <a:t>の</a:t>
            </a:r>
            <a:r>
              <a:rPr sz="3200" spc="-5" dirty="0">
                <a:latin typeface="Arial MT"/>
                <a:cs typeface="Arial MT"/>
              </a:rPr>
              <a:t>SQL</a:t>
            </a:r>
            <a:r>
              <a:rPr sz="3200" spc="-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（入力する）</a:t>
            </a:r>
            <a:endParaRPr sz="3200">
              <a:latin typeface="MS PGothic"/>
              <a:cs typeface="MS PGothic"/>
            </a:endParaRPr>
          </a:p>
          <a:p>
            <a:pPr marL="281940" marR="5080" indent="-269875">
              <a:lnSpc>
                <a:spcPct val="150400"/>
              </a:lnSpc>
            </a:pPr>
            <a:r>
              <a:rPr sz="3200" spc="-5" dirty="0">
                <a:latin typeface="MS PGothic"/>
                <a:cs typeface="MS PGothic"/>
              </a:rPr>
              <a:t>➁</a:t>
            </a:r>
            <a:r>
              <a:rPr sz="3200" spc="-5" dirty="0">
                <a:latin typeface="Arial MT"/>
                <a:cs typeface="Arial MT"/>
              </a:rPr>
              <a:t>DB</a:t>
            </a:r>
            <a:r>
              <a:rPr sz="3200" dirty="0">
                <a:latin typeface="MS PGothic"/>
                <a:cs typeface="MS PGothic"/>
              </a:rPr>
              <a:t>のデータ</a:t>
            </a:r>
            <a:r>
              <a:rPr sz="3200" spc="-5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（改ざんする） </a:t>
            </a:r>
            <a:r>
              <a:rPr sz="3200" dirty="0">
                <a:latin typeface="MS PGothic"/>
                <a:cs typeface="MS PGothic"/>
              </a:rPr>
              <a:t>不正にデータ</a:t>
            </a:r>
            <a:r>
              <a:rPr sz="3200" spc="-10" dirty="0">
                <a:latin typeface="MS PGothic"/>
                <a:cs typeface="MS PGothic"/>
              </a:rPr>
              <a:t>を</a:t>
            </a:r>
            <a:r>
              <a:rPr sz="3200" dirty="0">
                <a:solidFill>
                  <a:srgbClr val="FF0000"/>
                </a:solidFill>
                <a:latin typeface="MS PGothic"/>
                <a:cs typeface="MS PGothic"/>
              </a:rPr>
              <a:t>（取得する）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7148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SQL</a:t>
            </a:r>
            <a:r>
              <a:rPr spc="-315" dirty="0">
                <a:latin typeface="Arial MT"/>
                <a:cs typeface="Arial MT"/>
              </a:rPr>
              <a:t> </a:t>
            </a:r>
            <a:r>
              <a:rPr spc="-5" dirty="0"/>
              <a:t>インジェクション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974" y="4029617"/>
            <a:ext cx="1243203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 marR="5080" indent="-520700">
              <a:lnSpc>
                <a:spcPct val="114999"/>
              </a:lnSpc>
              <a:spcBef>
                <a:spcPts val="100"/>
              </a:spcBef>
              <a:buSzPct val="76666"/>
              <a:buFont typeface="MS PGothic"/>
              <a:buChar char="➔"/>
              <a:tabLst>
                <a:tab pos="532765" algn="l"/>
                <a:tab pos="533400" algn="l"/>
              </a:tabLst>
            </a:pPr>
            <a:r>
              <a:rPr sz="3000" spc="-5" dirty="0">
                <a:latin typeface="Arial MT"/>
                <a:cs typeface="Arial MT"/>
              </a:rPr>
              <a:t>SQ</a:t>
            </a:r>
            <a:r>
              <a:rPr sz="3000" dirty="0">
                <a:latin typeface="Arial MT"/>
                <a:cs typeface="Arial MT"/>
              </a:rPr>
              <a:t>L</a:t>
            </a:r>
            <a:r>
              <a:rPr sz="3000" spc="-1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injectio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l</a:t>
            </a:r>
            <a:r>
              <a:rPr sz="3000" dirty="0">
                <a:latin typeface="Arial MT"/>
                <a:cs typeface="Arial MT"/>
              </a:rPr>
              <a:t>à</a:t>
            </a:r>
            <a:r>
              <a:rPr sz="3000" spc="20" dirty="0">
                <a:latin typeface="Arial MT"/>
                <a:cs typeface="Arial MT"/>
              </a:rPr>
              <a:t> </a:t>
            </a:r>
            <a:r>
              <a:rPr sz="3000" b="1" spc="-5" dirty="0">
                <a:latin typeface="Arial"/>
                <a:cs typeface="Arial"/>
              </a:rPr>
              <a:t>cuộ</a:t>
            </a:r>
            <a:r>
              <a:rPr sz="3000" b="1" dirty="0">
                <a:latin typeface="Arial"/>
                <a:cs typeface="Arial"/>
              </a:rPr>
              <a:t>c</a:t>
            </a:r>
            <a:r>
              <a:rPr sz="3000" b="1" spc="-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tấn</a:t>
            </a:r>
            <a:r>
              <a:rPr sz="3000" b="1" spc="-5" dirty="0">
                <a:latin typeface="Arial"/>
                <a:cs typeface="Arial"/>
              </a:rPr>
              <a:t> côn</a:t>
            </a:r>
            <a:r>
              <a:rPr sz="3000" b="1" dirty="0">
                <a:latin typeface="Arial"/>
                <a:cs typeface="Arial"/>
              </a:rPr>
              <a:t>g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spc="-360" dirty="0">
                <a:latin typeface="Arial MT"/>
                <a:cs typeface="Arial MT"/>
              </a:rPr>
              <a:t>bằn</a:t>
            </a:r>
            <a:r>
              <a:rPr sz="3000" spc="-280" dirty="0">
                <a:latin typeface="Arial MT"/>
                <a:cs typeface="Arial MT"/>
              </a:rPr>
              <a:t>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cách</a:t>
            </a:r>
            <a:r>
              <a:rPr sz="3000" spc="5" dirty="0">
                <a:latin typeface="Arial MT"/>
                <a:cs typeface="Arial MT"/>
              </a:rPr>
              <a:t> </a:t>
            </a:r>
            <a:r>
              <a:rPr sz="3000" u="heavy" spc="-3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nhậ</a:t>
            </a:r>
            <a:r>
              <a:rPr sz="3000" u="heavy" spc="-2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một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câu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45" dirty="0">
                <a:latin typeface="Arial MT"/>
                <a:cs typeface="Arial MT"/>
              </a:rPr>
              <a:t>lện</a:t>
            </a:r>
            <a:r>
              <a:rPr sz="3000" spc="-320" dirty="0">
                <a:latin typeface="Arial MT"/>
                <a:cs typeface="Arial MT"/>
              </a:rPr>
              <a:t>h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1340" dirty="0">
                <a:latin typeface="Arial MT"/>
                <a:cs typeface="Arial MT"/>
              </a:rPr>
              <a:t>đ</a:t>
            </a:r>
            <a:r>
              <a:rPr sz="3000" spc="-1335" dirty="0">
                <a:latin typeface="Arial MT"/>
                <a:cs typeface="Arial MT"/>
              </a:rPr>
              <a:t>ể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90" dirty="0">
                <a:latin typeface="Arial MT"/>
                <a:cs typeface="Arial MT"/>
              </a:rPr>
              <a:t>tiến  </a:t>
            </a:r>
            <a:r>
              <a:rPr sz="3000" spc="-5" dirty="0">
                <a:latin typeface="Arial MT"/>
                <a:cs typeface="Arial MT"/>
              </a:rPr>
              <a:t>hành truy </a:t>
            </a:r>
            <a:r>
              <a:rPr sz="3000" spc="-445" dirty="0">
                <a:latin typeface="Arial MT"/>
                <a:cs typeface="Arial MT"/>
              </a:rPr>
              <a:t>vấn</a:t>
            </a:r>
            <a:r>
              <a:rPr sz="3000" spc="-6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và </a:t>
            </a:r>
            <a:r>
              <a:rPr sz="3000" spc="-254" dirty="0">
                <a:latin typeface="Arial MT"/>
                <a:cs typeface="Arial MT"/>
              </a:rPr>
              <a:t>thực </a:t>
            </a:r>
            <a:r>
              <a:rPr sz="3000" spc="-340" dirty="0">
                <a:latin typeface="Arial MT"/>
                <a:cs typeface="Arial MT"/>
              </a:rPr>
              <a:t>hiện</a:t>
            </a:r>
            <a:r>
              <a:rPr sz="3000" spc="15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thao tác </a:t>
            </a:r>
            <a:r>
              <a:rPr sz="3000" spc="-894" dirty="0">
                <a:latin typeface="Arial MT"/>
                <a:cs typeface="Arial MT"/>
              </a:rPr>
              <a:t>độc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50" dirty="0">
                <a:latin typeface="Arial MT"/>
                <a:cs typeface="Arial MT"/>
              </a:rPr>
              <a:t>hại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trên </a:t>
            </a:r>
            <a:r>
              <a:rPr sz="3000" spc="-335" dirty="0">
                <a:latin typeface="Arial MT"/>
                <a:cs typeface="Arial MT"/>
              </a:rPr>
              <a:t>ứng</a:t>
            </a:r>
            <a:r>
              <a:rPr sz="3000" spc="160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dụng</a:t>
            </a:r>
            <a:r>
              <a:rPr sz="3000" spc="155" dirty="0">
                <a:latin typeface="Arial MT"/>
                <a:cs typeface="Arial MT"/>
              </a:rPr>
              <a:t> </a:t>
            </a:r>
            <a:r>
              <a:rPr sz="3000" spc="-20" dirty="0">
                <a:latin typeface="Arial MT"/>
                <a:cs typeface="Arial MT"/>
              </a:rPr>
              <a:t>Web, </a:t>
            </a:r>
            <a:r>
              <a:rPr sz="3000" dirty="0">
                <a:latin typeface="Arial MT"/>
                <a:cs typeface="Arial MT"/>
              </a:rPr>
              <a:t>sau </a:t>
            </a:r>
            <a:r>
              <a:rPr sz="3000" spc="5" dirty="0">
                <a:latin typeface="Arial MT"/>
                <a:cs typeface="Arial MT"/>
              </a:rPr>
              <a:t> </a:t>
            </a:r>
            <a:r>
              <a:rPr sz="3000" spc="-670" dirty="0">
                <a:latin typeface="Arial MT"/>
                <a:cs typeface="Arial MT"/>
              </a:rPr>
              <a:t>đó</a:t>
            </a:r>
            <a:r>
              <a:rPr sz="3000" spc="-650" dirty="0">
                <a:latin typeface="Arial MT"/>
                <a:cs typeface="Arial MT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làm 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sai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spc="-3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lệch</a:t>
            </a:r>
            <a:r>
              <a:rPr sz="3000" spc="5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hoặc</a:t>
            </a:r>
            <a:r>
              <a:rPr sz="3000" spc="5" dirty="0">
                <a:latin typeface="Arial MT"/>
                <a:cs typeface="Arial MT"/>
              </a:rPr>
              <a:t> </a:t>
            </a:r>
            <a:r>
              <a:rPr sz="3000" u="heavy" spc="-4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lấy</a:t>
            </a:r>
            <a:r>
              <a:rPr sz="3000" u="heavy" spc="-38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spc="-67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đi</a:t>
            </a:r>
            <a:r>
              <a:rPr sz="3000" spc="-650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dữ</a:t>
            </a:r>
            <a:r>
              <a:rPr sz="3000" spc="-335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liệu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của</a:t>
            </a:r>
            <a:r>
              <a:rPr sz="3000" spc="-390" dirty="0">
                <a:latin typeface="Arial MT"/>
                <a:cs typeface="Arial MT"/>
              </a:rPr>
              <a:t> </a:t>
            </a:r>
            <a:r>
              <a:rPr sz="3000" spc="-520" dirty="0">
                <a:latin typeface="Arial MT"/>
                <a:cs typeface="Arial MT"/>
              </a:rPr>
              <a:t>cơ</a:t>
            </a:r>
            <a:r>
              <a:rPr sz="3000" spc="-315" dirty="0">
                <a:latin typeface="Arial MT"/>
                <a:cs typeface="Arial MT"/>
              </a:rPr>
              <a:t> </a:t>
            </a:r>
            <a:r>
              <a:rPr sz="3000" spc="-520" dirty="0">
                <a:latin typeface="Arial MT"/>
                <a:cs typeface="Arial MT"/>
              </a:rPr>
              <a:t>sở</a:t>
            </a:r>
            <a:r>
              <a:rPr sz="3000" spc="-31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dữ</a:t>
            </a:r>
            <a:r>
              <a:rPr sz="3000" spc="-335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liệu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một</a:t>
            </a:r>
            <a:r>
              <a:rPr sz="3000" spc="-39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cách </a:t>
            </a:r>
            <a:r>
              <a:rPr sz="3000" spc="-450" dirty="0">
                <a:latin typeface="Arial MT"/>
                <a:cs typeface="Arial MT"/>
              </a:rPr>
              <a:t>bất</a:t>
            </a:r>
            <a:r>
              <a:rPr sz="3000" spc="-385" dirty="0">
                <a:latin typeface="Arial MT"/>
                <a:cs typeface="Arial MT"/>
              </a:rPr>
              <a:t> </a:t>
            </a:r>
            <a:r>
              <a:rPr sz="3000" spc="-350" dirty="0">
                <a:latin typeface="Arial MT"/>
                <a:cs typeface="Arial MT"/>
              </a:rPr>
              <a:t>hợp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pháp.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165175"/>
            <a:ext cx="11760835" cy="172910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85725" marR="374650">
              <a:lnSpc>
                <a:spcPct val="114599"/>
              </a:lnSpc>
              <a:spcBef>
                <a:spcPts val="10"/>
              </a:spcBef>
            </a:pPr>
            <a:r>
              <a:rPr sz="3050" spc="-30" dirty="0">
                <a:latin typeface="Arial MT"/>
                <a:cs typeface="Arial MT"/>
              </a:rPr>
              <a:t>Web</a:t>
            </a:r>
            <a:r>
              <a:rPr sz="3050" spc="-75" dirty="0">
                <a:latin typeface="Arial MT"/>
                <a:cs typeface="Arial MT"/>
              </a:rPr>
              <a:t> </a:t>
            </a:r>
            <a:r>
              <a:rPr sz="3050" spc="-15" dirty="0">
                <a:latin typeface="MS PGothic"/>
                <a:cs typeface="MS PGothic"/>
              </a:rPr>
              <a:t>アプリケーション上で悪意のある問合せや操作を行う命令文</a:t>
            </a:r>
            <a:r>
              <a:rPr sz="3050" spc="15" dirty="0">
                <a:latin typeface="MS PGothic"/>
                <a:cs typeface="MS PGothic"/>
              </a:rPr>
              <a:t>を</a:t>
            </a:r>
            <a:r>
              <a:rPr sz="30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入</a:t>
            </a:r>
            <a:r>
              <a:rPr sz="3050" u="heavy" spc="-297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力 </a:t>
            </a:r>
            <a:r>
              <a:rPr sz="30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し</a:t>
            </a:r>
            <a:r>
              <a:rPr sz="30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て</a:t>
            </a:r>
            <a:r>
              <a:rPr sz="3050" spc="-15" dirty="0">
                <a:latin typeface="MS PGothic"/>
                <a:cs typeface="MS PGothic"/>
              </a:rPr>
              <a:t>，データベースのデータを</a:t>
            </a:r>
            <a:r>
              <a:rPr sz="30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改ざんした</a:t>
            </a:r>
            <a:r>
              <a:rPr sz="30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り</a:t>
            </a:r>
            <a:r>
              <a:rPr sz="3050" spc="-10" dirty="0">
                <a:latin typeface="MS PGothic"/>
                <a:cs typeface="MS PGothic"/>
              </a:rPr>
              <a:t>不正</a:t>
            </a:r>
            <a:r>
              <a:rPr sz="3050" spc="-15" dirty="0">
                <a:latin typeface="MS PGothic"/>
                <a:cs typeface="MS PGothic"/>
              </a:rPr>
              <a:t>に</a:t>
            </a:r>
            <a:r>
              <a:rPr sz="30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取得</a:t>
            </a:r>
            <a:endParaRPr sz="305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30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したりす</a:t>
            </a:r>
            <a:r>
              <a:rPr sz="3050" u="heavy" spc="-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050" spc="-10" dirty="0">
                <a:latin typeface="MS PGothic"/>
                <a:cs typeface="MS PGothic"/>
              </a:rPr>
              <a:t>攻</a:t>
            </a:r>
            <a:r>
              <a:rPr sz="3050" spc="-15" dirty="0">
                <a:latin typeface="MS PGothic"/>
                <a:cs typeface="MS PGothic"/>
              </a:rPr>
              <a:t>撃</a:t>
            </a:r>
            <a:r>
              <a:rPr sz="3050" spc="-10" dirty="0">
                <a:latin typeface="MS PGothic"/>
                <a:cs typeface="MS PGothic"/>
              </a:rPr>
              <a:t>を</a:t>
            </a:r>
            <a:r>
              <a:rPr sz="3050" spc="-150" dirty="0">
                <a:latin typeface="MS PGothic"/>
                <a:cs typeface="MS PGothic"/>
              </a:rPr>
              <a:t> </a:t>
            </a:r>
            <a:r>
              <a:rPr sz="3050" spc="-10" dirty="0">
                <a:latin typeface="Arial MT"/>
                <a:cs typeface="Arial MT"/>
              </a:rPr>
              <a:t>SQL</a:t>
            </a:r>
            <a:r>
              <a:rPr sz="3050" spc="-15" dirty="0">
                <a:latin typeface="MS PGothic"/>
                <a:cs typeface="MS PGothic"/>
              </a:rPr>
              <a:t>インジェクションといいます。</a:t>
            </a:r>
            <a:endParaRPr sz="3050" dirty="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75" y="6563350"/>
            <a:ext cx="5435939" cy="28975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1540" y="6563375"/>
            <a:ext cx="5373174" cy="28854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7148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SQL</a:t>
            </a:r>
            <a:r>
              <a:rPr spc="-315" dirty="0">
                <a:latin typeface="Arial MT"/>
                <a:cs typeface="Arial MT"/>
              </a:rPr>
              <a:t> </a:t>
            </a:r>
            <a:r>
              <a:rPr spc="-5" dirty="0"/>
              <a:t>インジェクション</a:t>
            </a:r>
          </a:p>
        </p:txBody>
      </p:sp>
      <p:sp>
        <p:nvSpPr>
          <p:cNvPr id="3" name="object 3"/>
          <p:cNvSpPr/>
          <p:nvPr/>
        </p:nvSpPr>
        <p:spPr>
          <a:xfrm>
            <a:off x="1794139" y="2609250"/>
            <a:ext cx="9077325" cy="1219200"/>
          </a:xfrm>
          <a:custGeom>
            <a:avLst/>
            <a:gdLst/>
            <a:ahLst/>
            <a:cxnLst/>
            <a:rect l="l" t="t" r="r" b="b"/>
            <a:pathLst>
              <a:path w="9077325" h="1219200">
                <a:moveTo>
                  <a:pt x="443010" y="0"/>
                </a:moveTo>
                <a:lnTo>
                  <a:pt x="1882010" y="0"/>
                </a:lnTo>
                <a:lnTo>
                  <a:pt x="4040510" y="0"/>
                </a:lnTo>
                <a:lnTo>
                  <a:pt x="9077010" y="0"/>
                </a:lnTo>
                <a:lnTo>
                  <a:pt x="9077010" y="711199"/>
                </a:lnTo>
                <a:lnTo>
                  <a:pt x="9077010" y="1015999"/>
                </a:lnTo>
                <a:lnTo>
                  <a:pt x="9077010" y="1219199"/>
                </a:lnTo>
                <a:lnTo>
                  <a:pt x="4040510" y="1219199"/>
                </a:lnTo>
                <a:lnTo>
                  <a:pt x="1882010" y="1219199"/>
                </a:lnTo>
                <a:lnTo>
                  <a:pt x="443010" y="1219199"/>
                </a:lnTo>
                <a:lnTo>
                  <a:pt x="443010" y="1015999"/>
                </a:lnTo>
                <a:lnTo>
                  <a:pt x="0" y="860145"/>
                </a:lnTo>
                <a:lnTo>
                  <a:pt x="443010" y="711199"/>
                </a:lnTo>
                <a:lnTo>
                  <a:pt x="443010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6232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SQL</a:t>
            </a:r>
            <a:r>
              <a:rPr sz="3600" spc="-5" dirty="0">
                <a:latin typeface="MS PGothic"/>
                <a:cs typeface="MS PGothic"/>
              </a:rPr>
              <a:t>インジェクションの対策は？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8250" y="4927074"/>
            <a:ext cx="12557125" cy="3907790"/>
            <a:chOff x="448250" y="4927074"/>
            <a:chExt cx="12557125" cy="39077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1725" y="66627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775" y="4936599"/>
              <a:ext cx="11128375" cy="3888740"/>
            </a:xfrm>
            <a:custGeom>
              <a:avLst/>
              <a:gdLst/>
              <a:ahLst/>
              <a:cxnLst/>
              <a:rect l="l" t="t" r="r" b="b"/>
              <a:pathLst>
                <a:path w="11128375" h="3888740">
                  <a:moveTo>
                    <a:pt x="10537199" y="3888599"/>
                  </a:moveTo>
                  <a:lnTo>
                    <a:pt x="0" y="3888599"/>
                  </a:lnTo>
                  <a:lnTo>
                    <a:pt x="0" y="0"/>
                  </a:lnTo>
                  <a:lnTo>
                    <a:pt x="10537199" y="0"/>
                  </a:lnTo>
                  <a:lnTo>
                    <a:pt x="10537199" y="2268349"/>
                  </a:lnTo>
                  <a:lnTo>
                    <a:pt x="11128231" y="2734113"/>
                  </a:lnTo>
                  <a:lnTo>
                    <a:pt x="10537199" y="3240499"/>
                  </a:lnTo>
                  <a:lnTo>
                    <a:pt x="10537199" y="3888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775" y="4936599"/>
              <a:ext cx="11128375" cy="3888740"/>
            </a:xfrm>
            <a:custGeom>
              <a:avLst/>
              <a:gdLst/>
              <a:ahLst/>
              <a:cxnLst/>
              <a:rect l="l" t="t" r="r" b="b"/>
              <a:pathLst>
                <a:path w="11128375" h="3888740">
                  <a:moveTo>
                    <a:pt x="0" y="0"/>
                  </a:moveTo>
                  <a:lnTo>
                    <a:pt x="6146699" y="0"/>
                  </a:lnTo>
                  <a:lnTo>
                    <a:pt x="8780999" y="0"/>
                  </a:lnTo>
                  <a:lnTo>
                    <a:pt x="10537199" y="0"/>
                  </a:lnTo>
                  <a:lnTo>
                    <a:pt x="10537199" y="2268349"/>
                  </a:lnTo>
                  <a:lnTo>
                    <a:pt x="11128231" y="2734113"/>
                  </a:lnTo>
                  <a:lnTo>
                    <a:pt x="10537199" y="3240499"/>
                  </a:lnTo>
                  <a:lnTo>
                    <a:pt x="10537199" y="3888599"/>
                  </a:lnTo>
                  <a:lnTo>
                    <a:pt x="8780999" y="3888599"/>
                  </a:lnTo>
                  <a:lnTo>
                    <a:pt x="6146699" y="3888599"/>
                  </a:lnTo>
                  <a:lnTo>
                    <a:pt x="0" y="3888599"/>
                  </a:lnTo>
                  <a:lnTo>
                    <a:pt x="0" y="3240499"/>
                  </a:lnTo>
                  <a:lnTo>
                    <a:pt x="0" y="22683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0800" y="4772636"/>
            <a:ext cx="9664065" cy="369252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3200" dirty="0">
                <a:latin typeface="MS PGothic"/>
                <a:cs typeface="MS PGothic"/>
              </a:rPr>
              <a:t>➀ユーザが指定した文字列をそのま</a:t>
            </a:r>
            <a:r>
              <a:rPr sz="3200" spc="-15" dirty="0">
                <a:latin typeface="MS PGothic"/>
                <a:cs typeface="MS PGothic"/>
              </a:rPr>
              <a:t>ま</a:t>
            </a:r>
            <a:r>
              <a:rPr sz="3200" spc="-5" dirty="0">
                <a:latin typeface="Arial MT"/>
                <a:cs typeface="Arial MT"/>
              </a:rPr>
              <a:t>SQ</a:t>
            </a:r>
            <a:r>
              <a:rPr sz="3200" dirty="0">
                <a:latin typeface="Arial MT"/>
                <a:cs typeface="Arial MT"/>
              </a:rPr>
              <a:t>L</a:t>
            </a:r>
            <a:r>
              <a:rPr sz="3200" spc="-5" dirty="0">
                <a:latin typeface="MS PGothic"/>
                <a:cs typeface="MS PGothic"/>
              </a:rPr>
              <a:t>に結合しない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（無効化する）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spc="-5" dirty="0">
                <a:latin typeface="MS PGothic"/>
                <a:cs typeface="MS PGothic"/>
              </a:rPr>
              <a:t>➁</a:t>
            </a:r>
            <a:r>
              <a:rPr sz="3200" spc="-5" dirty="0">
                <a:latin typeface="Arial MT"/>
                <a:cs typeface="Arial MT"/>
              </a:rPr>
              <a:t>DB</a:t>
            </a:r>
            <a:r>
              <a:rPr sz="3200" dirty="0">
                <a:latin typeface="MS PGothic"/>
                <a:cs typeface="MS PGothic"/>
              </a:rPr>
              <a:t>の権限を調整する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dirty="0">
                <a:latin typeface="MS PGothic"/>
                <a:cs typeface="MS PGothic"/>
              </a:rPr>
              <a:t>➁ウェブアプリケーションファイアウォール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3200" spc="-30" dirty="0">
                <a:latin typeface="MS PGothic"/>
                <a:cs typeface="MS PGothic"/>
              </a:rPr>
              <a:t>（</a:t>
            </a:r>
            <a:r>
              <a:rPr sz="3200" spc="-30" dirty="0">
                <a:latin typeface="Arial MT"/>
                <a:cs typeface="Arial MT"/>
              </a:rPr>
              <a:t>WAF)</a:t>
            </a:r>
            <a:r>
              <a:rPr sz="3200" spc="-5" dirty="0">
                <a:latin typeface="MS PGothic"/>
                <a:cs typeface="MS PGothic"/>
              </a:rPr>
              <a:t>を導入する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7148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 MT"/>
                <a:cs typeface="Arial MT"/>
              </a:rPr>
              <a:t>SQL</a:t>
            </a:r>
            <a:r>
              <a:rPr spc="-315" dirty="0">
                <a:latin typeface="Arial MT"/>
                <a:cs typeface="Arial MT"/>
              </a:rPr>
              <a:t> </a:t>
            </a:r>
            <a:r>
              <a:rPr spc="-5" dirty="0"/>
              <a:t>インジェクション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524" y="5086443"/>
            <a:ext cx="11955145" cy="226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14999"/>
              </a:lnSpc>
              <a:spcBef>
                <a:spcPts val="100"/>
              </a:spcBef>
              <a:buClr>
                <a:srgbClr val="000000"/>
              </a:buClr>
              <a:buSzPct val="78125"/>
              <a:buFont typeface="MS PGothic"/>
              <a:buChar char="➔"/>
              <a:tabLst>
                <a:tab pos="558165" algn="l"/>
                <a:tab pos="558800" algn="l"/>
              </a:tabLst>
            </a:pPr>
            <a:r>
              <a:rPr sz="3200" spc="-1160" dirty="0">
                <a:solidFill>
                  <a:srgbClr val="C82506"/>
                </a:solidFill>
                <a:latin typeface="Arial MT"/>
                <a:cs typeface="Arial MT"/>
              </a:rPr>
              <a:t>Để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ngăn</a:t>
            </a:r>
            <a:r>
              <a:rPr sz="3200" spc="-35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chặn</a:t>
            </a:r>
            <a:r>
              <a:rPr sz="3200" spc="-35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cuộc</a:t>
            </a:r>
            <a:r>
              <a:rPr sz="3200" spc="-355" dirty="0">
                <a:latin typeface="Arial MT"/>
                <a:cs typeface="Arial MT"/>
              </a:rPr>
              <a:t> </a:t>
            </a:r>
            <a:r>
              <a:rPr sz="3200" spc="-484" dirty="0">
                <a:latin typeface="Arial MT"/>
                <a:cs typeface="Arial MT"/>
              </a:rPr>
              <a:t>tấn</a:t>
            </a:r>
            <a:r>
              <a:rPr sz="3200" spc="-4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công </a:t>
            </a:r>
            <a:r>
              <a:rPr sz="3200" spc="-65" dirty="0">
                <a:latin typeface="Arial MT"/>
                <a:cs typeface="Arial MT"/>
              </a:rPr>
              <a:t>này, </a:t>
            </a:r>
            <a:r>
              <a:rPr sz="3200" spc="-10" dirty="0">
                <a:latin typeface="Arial MT"/>
                <a:cs typeface="Arial MT"/>
              </a:rPr>
              <a:t>thì </a:t>
            </a:r>
            <a:r>
              <a:rPr sz="3200" dirty="0">
                <a:latin typeface="Arial MT"/>
                <a:cs typeface="Arial MT"/>
              </a:rPr>
              <a:t>các ký </a:t>
            </a:r>
            <a:r>
              <a:rPr sz="3200" spc="-535" dirty="0">
                <a:latin typeface="Arial MT"/>
                <a:cs typeface="Arial MT"/>
              </a:rPr>
              <a:t>tự</a:t>
            </a:r>
            <a:r>
              <a:rPr sz="3200" spc="-5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trong </a:t>
            </a:r>
            <a:r>
              <a:rPr sz="3200" dirty="0">
                <a:latin typeface="Arial MT"/>
                <a:cs typeface="Arial MT"/>
              </a:rPr>
              <a:t>khi </a:t>
            </a:r>
            <a:r>
              <a:rPr sz="3200" spc="-365" dirty="0">
                <a:latin typeface="Arial MT"/>
                <a:cs typeface="Arial MT"/>
              </a:rPr>
              <a:t>nhập </a:t>
            </a:r>
            <a:r>
              <a:rPr sz="3200" spc="-360" dirty="0">
                <a:latin typeface="Arial MT"/>
                <a:cs typeface="Arial MT"/>
              </a:rPr>
              <a:t> </a:t>
            </a:r>
            <a:r>
              <a:rPr sz="3200" spc="-434" dirty="0">
                <a:latin typeface="Arial MT"/>
                <a:cs typeface="Arial MT"/>
              </a:rPr>
              <a:t>phả</a:t>
            </a:r>
            <a:r>
              <a:rPr sz="3200" spc="-140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30" dirty="0">
                <a:latin typeface="Arial MT"/>
                <a:cs typeface="Arial MT"/>
              </a:rPr>
              <a:t>đượ</a:t>
            </a:r>
            <a:r>
              <a:rPr sz="3200" spc="-515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vô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70" dirty="0">
                <a:latin typeface="Arial MT"/>
                <a:cs typeface="Arial MT"/>
              </a:rPr>
              <a:t>hiệ</a:t>
            </a:r>
            <a:r>
              <a:rPr sz="3200" spc="-340" dirty="0">
                <a:latin typeface="Arial MT"/>
                <a:cs typeface="Arial MT"/>
              </a:rPr>
              <a:t>u</a:t>
            </a:r>
            <a:r>
              <a:rPr sz="3200" spc="-5" dirty="0">
                <a:latin typeface="Arial MT"/>
                <a:cs typeface="Arial MT"/>
              </a:rPr>
              <a:t> hó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C82506"/>
                </a:solidFill>
                <a:latin typeface="Arial MT"/>
                <a:cs typeface="Arial MT"/>
              </a:rPr>
              <a:t>sao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C82506"/>
                </a:solidFill>
                <a:latin typeface="Arial MT"/>
                <a:cs typeface="Arial MT"/>
              </a:rPr>
              <a:t>cho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chúng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không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30" dirty="0">
                <a:latin typeface="Arial MT"/>
                <a:cs typeface="Arial MT"/>
              </a:rPr>
              <a:t>đượ</a:t>
            </a:r>
            <a:r>
              <a:rPr sz="3200" spc="-515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70" dirty="0">
                <a:latin typeface="Arial MT"/>
                <a:cs typeface="Arial MT"/>
              </a:rPr>
              <a:t>hiể</a:t>
            </a:r>
            <a:r>
              <a:rPr sz="3200" spc="-340" dirty="0">
                <a:latin typeface="Arial MT"/>
                <a:cs typeface="Arial MT"/>
              </a:rPr>
              <a:t>u</a:t>
            </a:r>
            <a:r>
              <a:rPr sz="3200" spc="-5" dirty="0">
                <a:latin typeface="Arial MT"/>
                <a:cs typeface="Arial MT"/>
              </a:rPr>
              <a:t> l</a:t>
            </a:r>
            <a:r>
              <a:rPr sz="3200" dirty="0">
                <a:latin typeface="Arial MT"/>
                <a:cs typeface="Arial MT"/>
              </a:rPr>
              <a:t>à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các  ký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35" dirty="0">
                <a:latin typeface="Arial MT"/>
                <a:cs typeface="Arial MT"/>
              </a:rPr>
              <a:t>tự</a:t>
            </a:r>
            <a:r>
              <a:rPr sz="3200" spc="-3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có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ý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0" dirty="0">
                <a:latin typeface="Arial MT"/>
                <a:cs typeface="Arial MT"/>
              </a:rPr>
              <a:t>nghĩa</a:t>
            </a:r>
            <a:r>
              <a:rPr sz="3200" spc="-420" dirty="0">
                <a:latin typeface="Arial MT"/>
                <a:cs typeface="Arial MT"/>
              </a:rPr>
              <a:t> </a:t>
            </a:r>
            <a:r>
              <a:rPr sz="3200" spc="-955" dirty="0">
                <a:latin typeface="Arial MT"/>
                <a:cs typeface="Arial MT"/>
              </a:rPr>
              <a:t>đặc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biệt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C82506"/>
                </a:solidFill>
                <a:latin typeface="Arial MT"/>
                <a:cs typeface="Arial MT"/>
              </a:rPr>
              <a:t>khi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truy </a:t>
            </a:r>
            <a:r>
              <a:rPr sz="3200" spc="-475" dirty="0">
                <a:latin typeface="Arial MT"/>
                <a:cs typeface="Arial MT"/>
              </a:rPr>
              <a:t>vấn</a:t>
            </a:r>
            <a:r>
              <a:rPr sz="3200" spc="-4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hay </a:t>
            </a:r>
            <a:r>
              <a:rPr sz="3200" spc="-10" dirty="0">
                <a:latin typeface="Arial MT"/>
                <a:cs typeface="Arial MT"/>
              </a:rPr>
              <a:t>thao tác </a:t>
            </a:r>
            <a:r>
              <a:rPr sz="3200" spc="-370" dirty="0">
                <a:latin typeface="Arial MT"/>
                <a:cs typeface="Arial MT"/>
              </a:rPr>
              <a:t>với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55" dirty="0">
                <a:latin typeface="Arial MT"/>
                <a:cs typeface="Arial MT"/>
              </a:rPr>
              <a:t>cơ</a:t>
            </a:r>
            <a:r>
              <a:rPr sz="3200" spc="-335" dirty="0">
                <a:latin typeface="Arial MT"/>
                <a:cs typeface="Arial MT"/>
              </a:rPr>
              <a:t> </a:t>
            </a:r>
            <a:r>
              <a:rPr sz="3200" spc="-555" dirty="0">
                <a:latin typeface="Arial MT"/>
                <a:cs typeface="Arial MT"/>
              </a:rPr>
              <a:t>sở</a:t>
            </a:r>
            <a:r>
              <a:rPr sz="3200" spc="-335" dirty="0">
                <a:latin typeface="Arial MT"/>
                <a:cs typeface="Arial MT"/>
              </a:rPr>
              <a:t> </a:t>
            </a:r>
            <a:r>
              <a:rPr sz="3200" spc="-535" dirty="0">
                <a:latin typeface="Arial MT"/>
                <a:cs typeface="Arial MT"/>
              </a:rPr>
              <a:t>dữ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liệu.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534399"/>
            <a:ext cx="11760835" cy="183070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85725" marR="944244">
              <a:lnSpc>
                <a:spcPts val="4470"/>
              </a:lnSpc>
              <a:spcBef>
                <a:spcPts val="209"/>
              </a:spcBef>
            </a:pPr>
            <a:r>
              <a:rPr sz="3250" spc="-15" dirty="0">
                <a:latin typeface="MS PGothic"/>
                <a:cs typeface="MS PGothic"/>
              </a:rPr>
              <a:t>この攻撃を防ぐためには、入力中の文字が、データベースヘの </a:t>
            </a:r>
            <a:r>
              <a:rPr sz="3250" spc="-10" dirty="0">
                <a:latin typeface="MS PGothic"/>
                <a:cs typeface="MS PGothic"/>
              </a:rPr>
              <a:t>問合せや操作において特別な意味をもつ文字として</a:t>
            </a:r>
            <a:endParaRPr sz="325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325"/>
              </a:spcBef>
            </a:pPr>
            <a:r>
              <a:rPr sz="3250" spc="-10" dirty="0">
                <a:latin typeface="MS PGothic"/>
                <a:cs typeface="MS PGothic"/>
              </a:rPr>
              <a:t>解釈されないように無効化します。</a:t>
            </a:r>
            <a:endParaRPr sz="325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34582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DoS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dirty="0"/>
              <a:t>攻撃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655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Do</a:t>
            </a:r>
            <a:r>
              <a:rPr sz="3600" b="1" dirty="0">
                <a:latin typeface="Arial"/>
                <a:cs typeface="Arial"/>
              </a:rPr>
              <a:t>S</a:t>
            </a:r>
            <a:r>
              <a:rPr sz="3600" dirty="0">
                <a:latin typeface="MS PGothic"/>
                <a:cs typeface="MS PGothic"/>
              </a:rPr>
              <a:t>はどんな言葉の略称ですか。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868150" cy="1945639"/>
            <a:chOff x="1046249" y="5310249"/>
            <a:chExt cx="11868150" cy="194563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925" y="60554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1926589"/>
            </a:xfrm>
            <a:custGeom>
              <a:avLst/>
              <a:gdLst/>
              <a:ahLst/>
              <a:cxnLst/>
              <a:rect l="l" t="t" r="r" b="b"/>
              <a:pathLst>
                <a:path w="10232390" h="1926590">
                  <a:moveTo>
                    <a:pt x="9688499" y="1926299"/>
                  </a:moveTo>
                  <a:lnTo>
                    <a:pt x="0" y="19262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1123674"/>
                  </a:lnTo>
                  <a:lnTo>
                    <a:pt x="10231927" y="1354400"/>
                  </a:lnTo>
                  <a:lnTo>
                    <a:pt x="9688499" y="1605249"/>
                  </a:lnTo>
                  <a:lnTo>
                    <a:pt x="9688499" y="1926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1926589"/>
            </a:xfrm>
            <a:custGeom>
              <a:avLst/>
              <a:gdLst/>
              <a:ahLst/>
              <a:cxnLst/>
              <a:rect l="l" t="t" r="r" b="b"/>
              <a:pathLst>
                <a:path w="10232390" h="1926590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1123674"/>
                  </a:lnTo>
                  <a:lnTo>
                    <a:pt x="10231927" y="1354400"/>
                  </a:lnTo>
                  <a:lnTo>
                    <a:pt x="9688499" y="1605249"/>
                  </a:lnTo>
                  <a:lnTo>
                    <a:pt x="9688499" y="1926299"/>
                  </a:lnTo>
                  <a:lnTo>
                    <a:pt x="8073749" y="1926299"/>
                  </a:lnTo>
                  <a:lnTo>
                    <a:pt x="5651624" y="1926299"/>
                  </a:lnTo>
                  <a:lnTo>
                    <a:pt x="0" y="1926299"/>
                  </a:lnTo>
                  <a:lnTo>
                    <a:pt x="0" y="1605249"/>
                  </a:lnTo>
                  <a:lnTo>
                    <a:pt x="0" y="11236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887256"/>
            <a:ext cx="4286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Arial MT"/>
                <a:cs typeface="Arial MT"/>
              </a:rPr>
              <a:t>Denial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Service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attack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6925" y="475108"/>
            <a:ext cx="34582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DoS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dirty="0"/>
              <a:t>攻撃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Do</a:t>
            </a:r>
            <a:r>
              <a:rPr sz="3600" b="1" dirty="0">
                <a:latin typeface="Arial"/>
                <a:cs typeface="Arial"/>
              </a:rPr>
              <a:t>S</a:t>
            </a:r>
            <a:r>
              <a:rPr sz="3600" dirty="0">
                <a:latin typeface="MS PGothic"/>
                <a:cs typeface="MS PGothic"/>
              </a:rPr>
              <a:t>攻撃の目的は？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249" y="5310249"/>
            <a:ext cx="11868150" cy="1945639"/>
            <a:chOff x="1046249" y="5310249"/>
            <a:chExt cx="11868150" cy="194563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925" y="60554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5774" y="5319774"/>
              <a:ext cx="10232390" cy="1926589"/>
            </a:xfrm>
            <a:custGeom>
              <a:avLst/>
              <a:gdLst/>
              <a:ahLst/>
              <a:cxnLst/>
              <a:rect l="l" t="t" r="r" b="b"/>
              <a:pathLst>
                <a:path w="10232390" h="1926590">
                  <a:moveTo>
                    <a:pt x="9688499" y="1926299"/>
                  </a:moveTo>
                  <a:lnTo>
                    <a:pt x="0" y="19262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1123674"/>
                  </a:lnTo>
                  <a:lnTo>
                    <a:pt x="10231927" y="1354400"/>
                  </a:lnTo>
                  <a:lnTo>
                    <a:pt x="9688499" y="1605249"/>
                  </a:lnTo>
                  <a:lnTo>
                    <a:pt x="9688499" y="1926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5774" y="5319774"/>
              <a:ext cx="10232390" cy="1926589"/>
            </a:xfrm>
            <a:custGeom>
              <a:avLst/>
              <a:gdLst/>
              <a:ahLst/>
              <a:cxnLst/>
              <a:rect l="l" t="t" r="r" b="b"/>
              <a:pathLst>
                <a:path w="10232390" h="1926590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1123674"/>
                  </a:lnTo>
                  <a:lnTo>
                    <a:pt x="10231927" y="1354400"/>
                  </a:lnTo>
                  <a:lnTo>
                    <a:pt x="9688499" y="1605249"/>
                  </a:lnTo>
                  <a:lnTo>
                    <a:pt x="9688499" y="1926299"/>
                  </a:lnTo>
                  <a:lnTo>
                    <a:pt x="8073749" y="1926299"/>
                  </a:lnTo>
                  <a:lnTo>
                    <a:pt x="5651624" y="1926299"/>
                  </a:lnTo>
                  <a:lnTo>
                    <a:pt x="0" y="1926299"/>
                  </a:lnTo>
                  <a:lnTo>
                    <a:pt x="0" y="1605249"/>
                  </a:lnTo>
                  <a:lnTo>
                    <a:pt x="0" y="11236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99" y="5887256"/>
            <a:ext cx="6461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サービス、サーバの機能を停止させる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34582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DoS</a:t>
            </a:r>
            <a:r>
              <a:rPr spc="-90" dirty="0">
                <a:latin typeface="Arial MT"/>
                <a:cs typeface="Arial MT"/>
              </a:rPr>
              <a:t> </a:t>
            </a:r>
            <a:r>
              <a:rPr dirty="0"/>
              <a:t>攻撃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4" y="3759767"/>
            <a:ext cx="12038965" cy="17081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58165" indent="-546100">
              <a:lnSpc>
                <a:spcPct val="100000"/>
              </a:lnSpc>
              <a:spcBef>
                <a:spcPts val="675"/>
              </a:spcBef>
              <a:buSzPct val="78125"/>
              <a:buFont typeface="MS PGothic"/>
              <a:buChar char="➔"/>
              <a:tabLst>
                <a:tab pos="558165" algn="l"/>
                <a:tab pos="558800" algn="l"/>
              </a:tabLst>
            </a:pPr>
            <a:r>
              <a:rPr sz="3200" spc="-540" dirty="0">
                <a:latin typeface="Arial MT"/>
                <a:cs typeface="Arial MT"/>
              </a:rPr>
              <a:t>Tấ</a:t>
            </a:r>
            <a:r>
              <a:rPr sz="3200" spc="-365" dirty="0">
                <a:latin typeface="Arial MT"/>
                <a:cs typeface="Arial MT"/>
              </a:rPr>
              <a:t>n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công</a:t>
            </a:r>
            <a:r>
              <a:rPr sz="3200" spc="-5" dirty="0">
                <a:latin typeface="Arial MT"/>
                <a:cs typeface="Arial MT"/>
              </a:rPr>
              <a:t> Do</a:t>
            </a:r>
            <a:r>
              <a:rPr sz="3200" dirty="0">
                <a:latin typeface="Arial MT"/>
                <a:cs typeface="Arial MT"/>
              </a:rPr>
              <a:t>S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(tấ</a:t>
            </a:r>
            <a:r>
              <a:rPr sz="3200" spc="-365" dirty="0">
                <a:latin typeface="Arial MT"/>
                <a:cs typeface="Arial MT"/>
              </a:rPr>
              <a:t>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công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40" dirty="0">
                <a:latin typeface="Arial MT"/>
                <a:cs typeface="Arial MT"/>
              </a:rPr>
              <a:t>t</a:t>
            </a:r>
            <a:r>
              <a:rPr sz="3200" spc="-830" dirty="0">
                <a:latin typeface="Arial MT"/>
                <a:cs typeface="Arial MT"/>
              </a:rPr>
              <a:t>ừ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chối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660" dirty="0">
                <a:latin typeface="Arial MT"/>
                <a:cs typeface="Arial MT"/>
              </a:rPr>
              <a:t>dịc</a:t>
            </a:r>
            <a:r>
              <a:rPr sz="3200" spc="-530" dirty="0">
                <a:latin typeface="Arial MT"/>
                <a:cs typeface="Arial MT"/>
              </a:rPr>
              <a:t>h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vụ)</a:t>
            </a:r>
            <a:r>
              <a:rPr sz="3200" spc="-5" dirty="0">
                <a:latin typeface="Arial MT"/>
                <a:cs typeface="Arial MT"/>
              </a:rPr>
              <a:t> l</a:t>
            </a:r>
            <a:r>
              <a:rPr sz="3200" dirty="0">
                <a:latin typeface="Arial MT"/>
                <a:cs typeface="Arial MT"/>
              </a:rPr>
              <a:t>à</a:t>
            </a:r>
            <a:r>
              <a:rPr sz="3200" spc="40" dirty="0">
                <a:latin typeface="Arial MT"/>
                <a:cs typeface="Arial MT"/>
              </a:rPr>
              <a:t> </a:t>
            </a:r>
            <a:r>
              <a:rPr sz="3200" b="1" spc="-5" dirty="0">
                <a:latin typeface="Arial"/>
                <a:cs typeface="Arial"/>
              </a:rPr>
              <a:t>cuộ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 tấ</a:t>
            </a:r>
            <a:r>
              <a:rPr sz="3200" b="1" dirty="0">
                <a:latin typeface="Arial"/>
                <a:cs typeface="Arial"/>
              </a:rPr>
              <a:t>n</a:t>
            </a:r>
            <a:r>
              <a:rPr sz="3200" b="1" spc="-5" dirty="0">
                <a:latin typeface="Arial"/>
                <a:cs typeface="Arial"/>
              </a:rPr>
              <a:t> công</a:t>
            </a:r>
            <a:endParaRPr sz="3200">
              <a:latin typeface="Arial"/>
              <a:cs typeface="Arial"/>
            </a:endParaRPr>
          </a:p>
          <a:p>
            <a:pPr marL="558165" marR="5080">
              <a:lnSpc>
                <a:spcPct val="114999"/>
              </a:lnSpc>
            </a:pPr>
            <a:r>
              <a:rPr sz="3200" u="heavy" spc="-3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gửi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80" dirty="0">
                <a:latin typeface="Arial MT"/>
                <a:cs typeface="Arial MT"/>
              </a:rPr>
              <a:t>một</a:t>
            </a:r>
            <a:r>
              <a:rPr sz="3200" spc="-405" dirty="0">
                <a:latin typeface="Arial MT"/>
                <a:cs typeface="Arial MT"/>
              </a:rPr>
              <a:t> </a:t>
            </a:r>
            <a:r>
              <a:rPr sz="3200" spc="-440" dirty="0">
                <a:latin typeface="Arial MT"/>
                <a:cs typeface="Arial MT"/>
              </a:rPr>
              <a:t>lượng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75" dirty="0">
                <a:latin typeface="Arial MT"/>
                <a:cs typeface="Arial MT"/>
              </a:rPr>
              <a:t>lớn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35" dirty="0">
                <a:latin typeface="Arial MT"/>
                <a:cs typeface="Arial MT"/>
              </a:rPr>
              <a:t>dữ</a:t>
            </a:r>
            <a:r>
              <a:rPr sz="3200" spc="-355" dirty="0">
                <a:latin typeface="Arial MT"/>
                <a:cs typeface="Arial MT"/>
              </a:rPr>
              <a:t> </a:t>
            </a:r>
            <a:r>
              <a:rPr sz="3200" spc="-360" dirty="0">
                <a:latin typeface="Arial MT"/>
                <a:cs typeface="Arial MT"/>
              </a:rPr>
              <a:t>liệu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955" dirty="0">
                <a:solidFill>
                  <a:srgbClr val="C82506"/>
                </a:solidFill>
                <a:latin typeface="Arial MT"/>
                <a:cs typeface="Arial MT"/>
              </a:rPr>
              <a:t>đến</a:t>
            </a:r>
            <a:r>
              <a:rPr sz="32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máy </a:t>
            </a:r>
            <a:r>
              <a:rPr sz="3200" spc="-475" dirty="0">
                <a:latin typeface="Arial MT"/>
                <a:cs typeface="Arial MT"/>
              </a:rPr>
              <a:t>chủ</a:t>
            </a:r>
            <a:r>
              <a:rPr sz="3200" spc="-4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và </a:t>
            </a:r>
            <a:r>
              <a:rPr sz="3200" u="heavy" spc="-28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khiến</a:t>
            </a:r>
            <a:r>
              <a:rPr sz="3200" dirty="0">
                <a:latin typeface="Arial MT"/>
                <a:cs typeface="Arial MT"/>
              </a:rPr>
              <a:t> các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chức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65" dirty="0">
                <a:latin typeface="Arial MT"/>
                <a:cs typeface="Arial MT"/>
              </a:rPr>
              <a:t>năng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của</a:t>
            </a:r>
            <a:r>
              <a:rPr sz="3200" spc="-5" dirty="0">
                <a:latin typeface="Arial MT"/>
                <a:cs typeface="Arial MT"/>
              </a:rPr>
              <a:t> má</a:t>
            </a:r>
            <a:r>
              <a:rPr sz="3200" dirty="0">
                <a:latin typeface="Arial MT"/>
                <a:cs typeface="Arial MT"/>
              </a:rPr>
              <a:t>y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chủ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225" dirty="0">
                <a:latin typeface="Arial MT"/>
                <a:cs typeface="Arial MT"/>
              </a:rPr>
              <a:t>ngừn</a:t>
            </a:r>
            <a:r>
              <a:rPr sz="3200" spc="-185" dirty="0"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25" dirty="0">
                <a:latin typeface="Arial MT"/>
                <a:cs typeface="Arial MT"/>
              </a:rPr>
              <a:t>hoạ</a:t>
            </a:r>
            <a:r>
              <a:rPr sz="3200" spc="-170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75" dirty="0">
                <a:latin typeface="Arial MT"/>
                <a:cs typeface="Arial MT"/>
              </a:rPr>
              <a:t>động.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385974"/>
            <a:ext cx="11760835" cy="1257300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85725" marR="1250315">
              <a:lnSpc>
                <a:spcPts val="4470"/>
              </a:lnSpc>
              <a:spcBef>
                <a:spcPts val="209"/>
              </a:spcBef>
            </a:pPr>
            <a:r>
              <a:rPr sz="3250" spc="-10" dirty="0">
                <a:latin typeface="MS PGothic"/>
                <a:cs typeface="MS PGothic"/>
              </a:rPr>
              <a:t>サーバに大量のデータ</a:t>
            </a:r>
            <a:r>
              <a:rPr sz="3250" spc="-25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送信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し</a:t>
            </a:r>
            <a:r>
              <a:rPr sz="3250" spc="-15" dirty="0">
                <a:latin typeface="MS PGothic"/>
                <a:cs typeface="MS PGothic"/>
              </a:rPr>
              <a:t>、サーバの機能</a:t>
            </a:r>
            <a:r>
              <a:rPr sz="3250" spc="-20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停止させる </a:t>
            </a:r>
            <a:r>
              <a:rPr sz="3250" spc="-10" dirty="0">
                <a:latin typeface="MS PGothic"/>
                <a:cs typeface="MS PGothic"/>
              </a:rPr>
              <a:t>攻</a:t>
            </a:r>
            <a:r>
              <a:rPr sz="3250" spc="-15" dirty="0">
                <a:latin typeface="MS PGothic"/>
                <a:cs typeface="MS PGothic"/>
              </a:rPr>
              <a:t>撃を</a:t>
            </a:r>
            <a:r>
              <a:rPr sz="3250" spc="-15" dirty="0">
                <a:latin typeface="Arial MT"/>
                <a:cs typeface="Arial MT"/>
              </a:rPr>
              <a:t>DoS</a:t>
            </a:r>
            <a:r>
              <a:rPr sz="3250" spc="-10" dirty="0">
                <a:latin typeface="MS PGothic"/>
                <a:cs typeface="MS PGothic"/>
              </a:rPr>
              <a:t>攻撃といいます。</a:t>
            </a:r>
            <a:endParaRPr sz="325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375" y="5719525"/>
            <a:ext cx="6668313" cy="37509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250" y="564515"/>
            <a:ext cx="814959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-5" dirty="0"/>
              <a:t>ディレクトリトラバーサル攻撃</a:t>
            </a:r>
            <a:endParaRPr sz="5300"/>
          </a:p>
        </p:txBody>
      </p:sp>
      <p:grpSp>
        <p:nvGrpSpPr>
          <p:cNvPr id="3" name="object 3"/>
          <p:cNvGrpSpPr/>
          <p:nvPr/>
        </p:nvGrpSpPr>
        <p:grpSpPr>
          <a:xfrm>
            <a:off x="103125" y="2590200"/>
            <a:ext cx="10828655" cy="1257300"/>
            <a:chOff x="103125" y="2590200"/>
            <a:chExt cx="10828655" cy="1257300"/>
          </a:xfrm>
        </p:grpSpPr>
        <p:sp>
          <p:nvSpPr>
            <p:cNvPr id="4" name="object 4"/>
            <p:cNvSpPr/>
            <p:nvPr/>
          </p:nvSpPr>
          <p:spPr>
            <a:xfrm>
              <a:off x="1792015" y="2609250"/>
              <a:ext cx="9121140" cy="1219200"/>
            </a:xfrm>
            <a:custGeom>
              <a:avLst/>
              <a:gdLst/>
              <a:ahLst/>
              <a:cxnLst/>
              <a:rect l="l" t="t" r="r" b="b"/>
              <a:pathLst>
                <a:path w="9121140" h="1219200">
                  <a:moveTo>
                    <a:pt x="445134" y="0"/>
                  </a:moveTo>
                  <a:lnTo>
                    <a:pt x="1891034" y="0"/>
                  </a:lnTo>
                  <a:lnTo>
                    <a:pt x="4059884" y="0"/>
                  </a:lnTo>
                  <a:lnTo>
                    <a:pt x="9120534" y="0"/>
                  </a:lnTo>
                  <a:lnTo>
                    <a:pt x="9120534" y="711199"/>
                  </a:lnTo>
                  <a:lnTo>
                    <a:pt x="9120534" y="1015999"/>
                  </a:lnTo>
                  <a:lnTo>
                    <a:pt x="9120534" y="1219199"/>
                  </a:lnTo>
                  <a:lnTo>
                    <a:pt x="4059884" y="1219199"/>
                  </a:lnTo>
                  <a:lnTo>
                    <a:pt x="1891034" y="1219199"/>
                  </a:lnTo>
                  <a:lnTo>
                    <a:pt x="445134" y="1219199"/>
                  </a:lnTo>
                  <a:lnTo>
                    <a:pt x="445134" y="1015999"/>
                  </a:lnTo>
                  <a:lnTo>
                    <a:pt x="0" y="860145"/>
                  </a:lnTo>
                  <a:lnTo>
                    <a:pt x="445134" y="711199"/>
                  </a:lnTo>
                  <a:lnTo>
                    <a:pt x="445134" y="0"/>
                  </a:lnTo>
                  <a:close/>
                </a:path>
              </a:pathLst>
            </a:custGeom>
            <a:ln w="38099">
              <a:solidFill>
                <a:srgbClr val="C630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25" y="2609250"/>
              <a:ext cx="1724024" cy="12191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214524" y="4412174"/>
            <a:ext cx="11699875" cy="1397635"/>
            <a:chOff x="1214524" y="4412174"/>
            <a:chExt cx="11699875" cy="13976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850" y="4619037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24049" y="4421699"/>
              <a:ext cx="10232390" cy="1219200"/>
            </a:xfrm>
            <a:custGeom>
              <a:avLst/>
              <a:gdLst/>
              <a:ahLst/>
              <a:cxnLst/>
              <a:rect l="l" t="t" r="r" b="b"/>
              <a:pathLst>
                <a:path w="10232390" h="1219200">
                  <a:moveTo>
                    <a:pt x="9688499" y="1219199"/>
                  </a:moveTo>
                  <a:lnTo>
                    <a:pt x="0" y="12191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711199"/>
                  </a:lnTo>
                  <a:lnTo>
                    <a:pt x="10231927" y="857231"/>
                  </a:lnTo>
                  <a:lnTo>
                    <a:pt x="9688499" y="1015999"/>
                  </a:lnTo>
                  <a:lnTo>
                    <a:pt x="9688499" y="1219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4049" y="4421699"/>
              <a:ext cx="10232390" cy="1219200"/>
            </a:xfrm>
            <a:custGeom>
              <a:avLst/>
              <a:gdLst/>
              <a:ahLst/>
              <a:cxnLst/>
              <a:rect l="l" t="t" r="r" b="b"/>
              <a:pathLst>
                <a:path w="10232390" h="1219200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711199"/>
                  </a:lnTo>
                  <a:lnTo>
                    <a:pt x="10231927" y="857231"/>
                  </a:lnTo>
                  <a:lnTo>
                    <a:pt x="9688499" y="1015999"/>
                  </a:lnTo>
                  <a:lnTo>
                    <a:pt x="9688499" y="1219199"/>
                  </a:lnTo>
                  <a:lnTo>
                    <a:pt x="8073749" y="1219199"/>
                  </a:lnTo>
                  <a:lnTo>
                    <a:pt x="5651624" y="1219199"/>
                  </a:lnTo>
                  <a:lnTo>
                    <a:pt x="0" y="1219199"/>
                  </a:lnTo>
                  <a:lnTo>
                    <a:pt x="0" y="1015999"/>
                  </a:lnTo>
                  <a:lnTo>
                    <a:pt x="0" y="711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97075" y="2911637"/>
            <a:ext cx="6436995" cy="2237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552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ディレクトリとはなんですか。</a:t>
            </a:r>
            <a:endParaRPr sz="3600">
              <a:latin typeface="MS PGothic"/>
              <a:cs typeface="MS PGothic"/>
            </a:endParaRPr>
          </a:p>
          <a:p>
            <a:pPr>
              <a:lnSpc>
                <a:spcPct val="100000"/>
              </a:lnSpc>
            </a:pPr>
            <a:endParaRPr sz="36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latin typeface="MS PGothic"/>
                <a:cs typeface="MS PGothic"/>
              </a:rPr>
              <a:t>ファイルを格納する「入れ物」</a:t>
            </a:r>
            <a:endParaRPr sz="3200">
              <a:latin typeface="MS PGothic"/>
              <a:cs typeface="MS P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7050" y="5809675"/>
            <a:ext cx="6644236" cy="38078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53460"/>
            <a:ext cx="968184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-10" dirty="0"/>
              <a:t>ディレクトリトラバーサル攻撃</a:t>
            </a:r>
            <a:endParaRPr sz="63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5075" y="5523781"/>
            <a:ext cx="1106805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100"/>
              </a:spcBef>
              <a:buSzPct val="84375"/>
              <a:buFont typeface="MS PGothic"/>
              <a:buChar char="➔"/>
              <a:tabLst>
                <a:tab pos="583565" algn="l"/>
                <a:tab pos="584200" algn="l"/>
              </a:tabLst>
            </a:pPr>
            <a:r>
              <a:rPr sz="3200" spc="-540" dirty="0">
                <a:latin typeface="Arial MT"/>
                <a:cs typeface="Arial MT"/>
              </a:rPr>
              <a:t>Tấ</a:t>
            </a:r>
            <a:r>
              <a:rPr sz="3200" spc="-365" dirty="0">
                <a:latin typeface="Arial MT"/>
                <a:cs typeface="Arial MT"/>
              </a:rPr>
              <a:t>n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công</a:t>
            </a:r>
            <a:r>
              <a:rPr sz="3200" spc="-5" dirty="0">
                <a:latin typeface="Arial MT"/>
                <a:cs typeface="Arial MT"/>
              </a:rPr>
              <a:t> Director</a:t>
            </a:r>
            <a:r>
              <a:rPr sz="3200" dirty="0">
                <a:latin typeface="Arial MT"/>
                <a:cs typeface="Arial MT"/>
              </a:rPr>
              <a:t>y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125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raversa</a:t>
            </a:r>
            <a:r>
              <a:rPr sz="3200" dirty="0">
                <a:latin typeface="Arial MT"/>
                <a:cs typeface="Arial MT"/>
              </a:rPr>
              <a:t>l</a:t>
            </a:r>
            <a:r>
              <a:rPr sz="3200" spc="-5" dirty="0">
                <a:latin typeface="Arial MT"/>
                <a:cs typeface="Arial MT"/>
              </a:rPr>
              <a:t> l</a:t>
            </a:r>
            <a:r>
              <a:rPr sz="3200" dirty="0">
                <a:latin typeface="Arial MT"/>
                <a:cs typeface="Arial MT"/>
              </a:rPr>
              <a:t>à</a:t>
            </a:r>
            <a:r>
              <a:rPr sz="3200" spc="25" dirty="0">
                <a:latin typeface="Arial MT"/>
                <a:cs typeface="Arial MT"/>
              </a:rPr>
              <a:t> </a:t>
            </a:r>
            <a:r>
              <a:rPr sz="3200" b="1" spc="-5" dirty="0">
                <a:latin typeface="Arial"/>
                <a:cs typeface="Arial"/>
              </a:rPr>
              <a:t>cuộ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5" dirty="0">
                <a:latin typeface="Arial"/>
                <a:cs typeface="Arial"/>
              </a:rPr>
              <a:t> tấ</a:t>
            </a:r>
            <a:r>
              <a:rPr sz="3200" b="1" dirty="0">
                <a:latin typeface="Arial"/>
                <a:cs typeface="Arial"/>
              </a:rPr>
              <a:t>n</a:t>
            </a:r>
            <a:r>
              <a:rPr sz="3200" b="1" spc="-5" dirty="0">
                <a:latin typeface="Arial"/>
                <a:cs typeface="Arial"/>
              </a:rPr>
              <a:t> côn</a:t>
            </a:r>
            <a:r>
              <a:rPr sz="3200" b="1" dirty="0">
                <a:latin typeface="Arial"/>
                <a:cs typeface="Arial"/>
              </a:rPr>
              <a:t>g </a:t>
            </a:r>
            <a:r>
              <a:rPr sz="3200" spc="-290" dirty="0">
                <a:latin typeface="Arial MT"/>
                <a:cs typeface="Arial MT"/>
              </a:rPr>
              <a:t>thự</a:t>
            </a:r>
            <a:r>
              <a:rPr sz="3200" spc="-229" dirty="0">
                <a:latin typeface="Arial MT"/>
                <a:cs typeface="Arial MT"/>
              </a:rPr>
              <a:t>c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300" dirty="0">
                <a:latin typeface="Arial MT"/>
                <a:cs typeface="Arial MT"/>
              </a:rPr>
              <a:t>hiện 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</a:t>
            </a:r>
            <a:r>
              <a:rPr sz="3200" u="heavy" spc="-24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ỉ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10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địn</a:t>
            </a:r>
            <a:r>
              <a:rPr sz="3200" u="heavy" spc="-70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05" dirty="0">
                <a:latin typeface="Arial MT"/>
                <a:cs typeface="Arial MT"/>
              </a:rPr>
              <a:t>tệ</a:t>
            </a:r>
            <a:r>
              <a:rPr sz="3200" spc="-434" dirty="0">
                <a:latin typeface="Arial MT"/>
                <a:cs typeface="Arial MT"/>
              </a:rPr>
              <a:t>p</a:t>
            </a:r>
            <a:r>
              <a:rPr sz="3200" spc="-10" dirty="0">
                <a:latin typeface="Arial MT"/>
                <a:cs typeface="Arial MT"/>
              </a:rPr>
              <a:t> tron</a:t>
            </a:r>
            <a:r>
              <a:rPr sz="3200" dirty="0">
                <a:latin typeface="Arial MT"/>
                <a:cs typeface="Arial MT"/>
              </a:rPr>
              <a:t>g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má</a:t>
            </a:r>
            <a:r>
              <a:rPr sz="3200" dirty="0">
                <a:latin typeface="Arial MT"/>
                <a:cs typeface="Arial MT"/>
              </a:rPr>
              <a:t>y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chủ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65" dirty="0">
                <a:latin typeface="Arial MT"/>
                <a:cs typeface="Arial MT"/>
              </a:rPr>
              <a:t>W</a:t>
            </a:r>
            <a:r>
              <a:rPr sz="3200" spc="-5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b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80" dirty="0">
                <a:latin typeface="Arial MT"/>
                <a:cs typeface="Arial MT"/>
              </a:rPr>
              <a:t>bằn</a:t>
            </a:r>
            <a:r>
              <a:rPr sz="3200" spc="-300" dirty="0"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625" dirty="0">
                <a:latin typeface="Arial MT"/>
                <a:cs typeface="Arial MT"/>
              </a:rPr>
              <a:t>mộ</a:t>
            </a:r>
            <a:r>
              <a:rPr sz="3200" spc="-190" dirty="0">
                <a:latin typeface="Arial MT"/>
                <a:cs typeface="Arial MT"/>
              </a:rPr>
              <a:t>t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780" dirty="0">
                <a:latin typeface="Arial MT"/>
                <a:cs typeface="Arial MT"/>
              </a:rPr>
              <a:t>đườn</a:t>
            </a:r>
            <a:r>
              <a:rPr sz="3200" spc="-484" dirty="0"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30" dirty="0">
                <a:latin typeface="Arial MT"/>
                <a:cs typeface="Arial MT"/>
              </a:rPr>
              <a:t>dẫ</a:t>
            </a:r>
            <a:r>
              <a:rPr sz="3200" spc="-375" dirty="0">
                <a:latin typeface="Arial MT"/>
                <a:cs typeface="Arial MT"/>
              </a:rPr>
              <a:t>n</a:t>
            </a:r>
            <a:r>
              <a:rPr sz="3200" spc="-5" dirty="0">
                <a:latin typeface="Arial MT"/>
                <a:cs typeface="Arial MT"/>
              </a:rPr>
              <a:t> mà  </a:t>
            </a:r>
            <a:r>
              <a:rPr sz="3200" spc="-509" dirty="0">
                <a:latin typeface="Arial MT"/>
                <a:cs typeface="Arial MT"/>
              </a:rPr>
              <a:t>ngườ</a:t>
            </a:r>
            <a:r>
              <a:rPr sz="3200" spc="-145" dirty="0">
                <a:latin typeface="Arial MT"/>
                <a:cs typeface="Arial MT"/>
              </a:rPr>
              <a:t>i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380" dirty="0">
                <a:latin typeface="Arial MT"/>
                <a:cs typeface="Arial MT"/>
              </a:rPr>
              <a:t>quả</a:t>
            </a:r>
            <a:r>
              <a:rPr sz="3200" spc="-300" dirty="0">
                <a:latin typeface="Arial MT"/>
                <a:cs typeface="Arial MT"/>
              </a:rPr>
              <a:t>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84" dirty="0">
                <a:latin typeface="Arial MT"/>
                <a:cs typeface="Arial MT"/>
              </a:rPr>
              <a:t>tr</a:t>
            </a:r>
            <a:r>
              <a:rPr sz="3200" spc="-1550" dirty="0">
                <a:latin typeface="Arial MT"/>
                <a:cs typeface="Arial MT"/>
              </a:rPr>
              <a:t>ị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không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có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475" dirty="0">
                <a:latin typeface="Arial MT"/>
                <a:cs typeface="Arial MT"/>
              </a:rPr>
              <a:t>chủ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ý,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sau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919" dirty="0">
                <a:latin typeface="Arial MT"/>
                <a:cs typeface="Arial MT"/>
              </a:rPr>
              <a:t>đ</a:t>
            </a:r>
            <a:r>
              <a:rPr sz="3200" spc="-509" dirty="0">
                <a:latin typeface="Arial MT"/>
                <a:cs typeface="Arial MT"/>
              </a:rPr>
              <a:t>ó</a:t>
            </a:r>
            <a:r>
              <a:rPr sz="3200" spc="30" dirty="0">
                <a:latin typeface="Arial MT"/>
                <a:cs typeface="Arial MT"/>
              </a:rPr>
              <a:t> </a:t>
            </a:r>
            <a:r>
              <a:rPr sz="3200" u="heavy" spc="-36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duyệ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7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bấ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u="heavy" spc="-5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hợ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pháp 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505" dirty="0">
                <a:latin typeface="Arial MT"/>
                <a:cs typeface="Arial MT"/>
              </a:rPr>
              <a:t>tệ</a:t>
            </a:r>
            <a:r>
              <a:rPr sz="3200" spc="-434" dirty="0">
                <a:latin typeface="Arial MT"/>
                <a:cs typeface="Arial MT"/>
              </a:rPr>
              <a:t>p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chưa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30" dirty="0">
                <a:latin typeface="Arial MT"/>
                <a:cs typeface="Arial MT"/>
              </a:rPr>
              <a:t>đượ</a:t>
            </a:r>
            <a:r>
              <a:rPr sz="3200" spc="-515" dirty="0">
                <a:latin typeface="Arial MT"/>
                <a:cs typeface="Arial MT"/>
              </a:rPr>
              <a:t>c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cho</a:t>
            </a:r>
            <a:r>
              <a:rPr sz="3200" spc="-5" dirty="0">
                <a:latin typeface="Arial MT"/>
                <a:cs typeface="Arial MT"/>
              </a:rPr>
              <a:t> phép.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840925"/>
            <a:ext cx="11760835" cy="183070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3250" spc="-10" dirty="0">
                <a:latin typeface="MS PGothic"/>
                <a:cs typeface="MS PGothic"/>
              </a:rPr>
              <a:t>管理者が意図していないパス</a:t>
            </a:r>
            <a:r>
              <a:rPr sz="3250" spc="-25" dirty="0">
                <a:latin typeface="MS PGothic"/>
                <a:cs typeface="MS PGothic"/>
              </a:rPr>
              <a:t>で</a:t>
            </a:r>
            <a:r>
              <a:rPr sz="3250" spc="-35" dirty="0">
                <a:latin typeface="Arial MT"/>
                <a:cs typeface="Arial MT"/>
              </a:rPr>
              <a:t>Web</a:t>
            </a:r>
            <a:r>
              <a:rPr sz="3250" spc="-75" dirty="0">
                <a:latin typeface="Arial MT"/>
                <a:cs typeface="Arial MT"/>
              </a:rPr>
              <a:t> </a:t>
            </a:r>
            <a:r>
              <a:rPr sz="3250" spc="-10" dirty="0">
                <a:latin typeface="MS PGothic"/>
                <a:cs typeface="MS PGothic"/>
              </a:rPr>
              <a:t>サーバ内のファイルを</a:t>
            </a:r>
            <a:endParaRPr sz="3250">
              <a:latin typeface="MS PGothic"/>
              <a:cs typeface="MS PGothic"/>
            </a:endParaRPr>
          </a:p>
          <a:p>
            <a:pPr marL="85725" marR="356235">
              <a:lnSpc>
                <a:spcPts val="4470"/>
              </a:lnSpc>
              <a:spcBef>
                <a:spcPts val="245"/>
              </a:spcBef>
            </a:pP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指定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し</a:t>
            </a:r>
            <a:r>
              <a:rPr sz="3250" spc="-15" dirty="0">
                <a:latin typeface="MS PGothic"/>
                <a:cs typeface="MS PGothic"/>
              </a:rPr>
              <a:t>、許可</a:t>
            </a:r>
            <a:r>
              <a:rPr sz="3250" spc="-10" dirty="0">
                <a:latin typeface="MS PGothic"/>
                <a:cs typeface="MS PGothic"/>
              </a:rPr>
              <a:t>さ</a:t>
            </a:r>
            <a:r>
              <a:rPr sz="3250" spc="-160" dirty="0">
                <a:latin typeface="MS PGothic"/>
                <a:cs typeface="MS PGothic"/>
              </a:rPr>
              <a:t> </a:t>
            </a:r>
            <a:r>
              <a:rPr sz="3250" spc="-10" dirty="0">
                <a:latin typeface="MS PGothic"/>
                <a:cs typeface="MS PGothic"/>
              </a:rPr>
              <a:t>れていないファイル</a:t>
            </a:r>
            <a:r>
              <a:rPr sz="3250" spc="-20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不正に閲覧す</a:t>
            </a:r>
            <a:r>
              <a:rPr sz="3250" u="heavy" spc="-2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250" spc="-10" dirty="0">
                <a:latin typeface="MS PGothic"/>
                <a:cs typeface="MS PGothic"/>
              </a:rPr>
              <a:t>攻</a:t>
            </a:r>
            <a:r>
              <a:rPr sz="3250" spc="-15" dirty="0">
                <a:latin typeface="MS PGothic"/>
                <a:cs typeface="MS PGothic"/>
              </a:rPr>
              <a:t>撃をディレ クトリトラバーサル攻撃といいます。</a:t>
            </a:r>
            <a:endParaRPr sz="325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00823" y="2157078"/>
          <a:ext cx="10593070" cy="7187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9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3000" dirty="0">
                          <a:latin typeface="MS PGothic"/>
                          <a:cs typeface="MS PGothic"/>
                        </a:rPr>
                        <a:t>英語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3000" spc="-5" dirty="0">
                          <a:latin typeface="MS PGothic"/>
                          <a:cs typeface="MS PGothic"/>
                        </a:rPr>
                        <a:t>カタカタ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File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ファイル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742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1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85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3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beaucon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ウェブビーコン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1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85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30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page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ウェブページ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Key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logger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キーロガー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サポート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2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Keyboard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キーボード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Software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ソフトウェア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Net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dirty="0">
                          <a:latin typeface="Times New Roman"/>
                          <a:cs typeface="Times New Roman"/>
                        </a:rPr>
                        <a:t>banking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ネットバンキング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85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Mistake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ミス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501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82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Social</a:t>
                      </a:r>
                      <a:r>
                        <a:rPr sz="3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engineering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ソーシャルエンジニアリング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603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Salami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サラミ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406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76282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カタカナ語の発声練習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8975" y="475108"/>
            <a:ext cx="47390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latin typeface="Arial MT"/>
                <a:cs typeface="Arial MT"/>
              </a:rPr>
              <a:t>Web</a:t>
            </a:r>
            <a:r>
              <a:rPr spc="-85" dirty="0">
                <a:latin typeface="Arial MT"/>
                <a:cs typeface="Arial MT"/>
              </a:rPr>
              <a:t> </a:t>
            </a:r>
            <a:r>
              <a:rPr spc="-5" dirty="0"/>
              <a:t>ビーコン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4860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0" dirty="0">
                <a:latin typeface="Arial"/>
                <a:cs typeface="Arial"/>
              </a:rPr>
              <a:t>W</a:t>
            </a:r>
            <a:r>
              <a:rPr sz="3600" b="1" spc="-5" dirty="0">
                <a:latin typeface="Arial"/>
                <a:cs typeface="Arial"/>
              </a:rPr>
              <a:t>e</a:t>
            </a:r>
            <a:r>
              <a:rPr sz="3600" b="1" dirty="0">
                <a:latin typeface="Arial"/>
                <a:cs typeface="Arial"/>
              </a:rPr>
              <a:t>b</a:t>
            </a:r>
            <a:r>
              <a:rPr sz="3600" spc="-5" dirty="0">
                <a:latin typeface="MS PGothic"/>
                <a:cs typeface="MS PGothic"/>
              </a:rPr>
              <a:t>ビーコンの目的は？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14524" y="4783349"/>
            <a:ext cx="11699875" cy="2035175"/>
            <a:chOff x="1214524" y="4783349"/>
            <a:chExt cx="11699875" cy="20351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775" y="5320162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24049" y="4792874"/>
              <a:ext cx="10232390" cy="2016125"/>
            </a:xfrm>
            <a:custGeom>
              <a:avLst/>
              <a:gdLst/>
              <a:ahLst/>
              <a:cxnLst/>
              <a:rect l="l" t="t" r="r" b="b"/>
              <a:pathLst>
                <a:path w="10232390" h="2016125">
                  <a:moveTo>
                    <a:pt x="9688499" y="2015999"/>
                  </a:moveTo>
                  <a:lnTo>
                    <a:pt x="0" y="20159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1175999"/>
                  </a:lnTo>
                  <a:lnTo>
                    <a:pt x="10231927" y="1417469"/>
                  </a:lnTo>
                  <a:lnTo>
                    <a:pt x="9688499" y="1679999"/>
                  </a:lnTo>
                  <a:lnTo>
                    <a:pt x="9688499" y="2015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4049" y="4792874"/>
              <a:ext cx="10232390" cy="2016125"/>
            </a:xfrm>
            <a:custGeom>
              <a:avLst/>
              <a:gdLst/>
              <a:ahLst/>
              <a:cxnLst/>
              <a:rect l="l" t="t" r="r" b="b"/>
              <a:pathLst>
                <a:path w="10232390" h="2016125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1175999"/>
                  </a:lnTo>
                  <a:lnTo>
                    <a:pt x="10231927" y="1417469"/>
                  </a:lnTo>
                  <a:lnTo>
                    <a:pt x="9688499" y="1679999"/>
                  </a:lnTo>
                  <a:lnTo>
                    <a:pt x="9688499" y="2015999"/>
                  </a:lnTo>
                  <a:lnTo>
                    <a:pt x="8073749" y="2015999"/>
                  </a:lnTo>
                  <a:lnTo>
                    <a:pt x="5651624" y="2015999"/>
                  </a:lnTo>
                  <a:lnTo>
                    <a:pt x="0" y="2015999"/>
                  </a:lnTo>
                  <a:lnTo>
                    <a:pt x="0" y="1679999"/>
                  </a:lnTo>
                  <a:lnTo>
                    <a:pt x="0" y="1175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97075" y="5122513"/>
            <a:ext cx="800671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250" spc="-15" dirty="0">
                <a:latin typeface="MS PGothic"/>
                <a:cs typeface="MS PGothic"/>
              </a:rPr>
              <a:t>ユーザのアクセス動向などの情報を収集して、 </a:t>
            </a:r>
            <a:r>
              <a:rPr sz="3250" spc="-10" dirty="0">
                <a:latin typeface="MS PGothic"/>
                <a:cs typeface="MS PGothic"/>
              </a:rPr>
              <a:t>他の人に送る</a:t>
            </a:r>
            <a:endParaRPr sz="325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32"/>
            <a:ext cx="47390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latin typeface="Arial MT"/>
                <a:cs typeface="Arial MT"/>
              </a:rPr>
              <a:t>Web</a:t>
            </a:r>
            <a:r>
              <a:rPr spc="-85" dirty="0">
                <a:latin typeface="Arial MT"/>
                <a:cs typeface="Arial MT"/>
              </a:rPr>
              <a:t> </a:t>
            </a:r>
            <a:r>
              <a:rPr spc="-5" dirty="0"/>
              <a:t>ビーコン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524" y="5806805"/>
            <a:ext cx="11921490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14999"/>
              </a:lnSpc>
              <a:spcBef>
                <a:spcPts val="100"/>
              </a:spcBef>
              <a:buSzPct val="83333"/>
              <a:buFont typeface="MS PGothic"/>
              <a:buChar char="➔"/>
              <a:tabLst>
                <a:tab pos="558165" algn="l"/>
                <a:tab pos="558800" algn="l"/>
              </a:tabLst>
            </a:pPr>
            <a:r>
              <a:rPr sz="3000" spc="-60" dirty="0">
                <a:latin typeface="Arial MT"/>
                <a:cs typeface="Arial MT"/>
              </a:rPr>
              <a:t>W</a:t>
            </a:r>
            <a:r>
              <a:rPr sz="3000" spc="-5" dirty="0">
                <a:latin typeface="Arial MT"/>
                <a:cs typeface="Arial MT"/>
              </a:rPr>
              <a:t>e</a:t>
            </a:r>
            <a:r>
              <a:rPr sz="3000" dirty="0">
                <a:latin typeface="Arial MT"/>
                <a:cs typeface="Arial MT"/>
              </a:rPr>
              <a:t>b</a:t>
            </a:r>
            <a:r>
              <a:rPr sz="3000" spc="-5" dirty="0">
                <a:latin typeface="Arial MT"/>
                <a:cs typeface="Arial MT"/>
              </a:rPr>
              <a:t> beauco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35" dirty="0">
                <a:latin typeface="Arial MT"/>
                <a:cs typeface="Arial MT"/>
              </a:rPr>
              <a:t>(Tập</a:t>
            </a:r>
            <a:r>
              <a:rPr sz="3000" spc="-5" dirty="0">
                <a:latin typeface="Arial MT"/>
                <a:cs typeface="Arial MT"/>
              </a:rPr>
              <a:t> ti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780" dirty="0">
                <a:latin typeface="Arial MT"/>
                <a:cs typeface="Arial MT"/>
              </a:rPr>
              <a:t>chỉ</a:t>
            </a:r>
            <a:r>
              <a:rPr sz="3000" spc="-5" dirty="0">
                <a:latin typeface="Arial MT"/>
                <a:cs typeface="Arial MT"/>
              </a:rPr>
              <a:t> báo</a:t>
            </a:r>
            <a:r>
              <a:rPr sz="3000" dirty="0">
                <a:latin typeface="Arial MT"/>
                <a:cs typeface="Arial MT"/>
              </a:rPr>
              <a:t>)</a:t>
            </a:r>
            <a:r>
              <a:rPr sz="3000" spc="-5" dirty="0">
                <a:latin typeface="Arial MT"/>
                <a:cs typeface="Arial MT"/>
              </a:rPr>
              <a:t> l</a:t>
            </a:r>
            <a:r>
              <a:rPr sz="3000" dirty="0">
                <a:latin typeface="Arial MT"/>
                <a:cs typeface="Arial MT"/>
              </a:rPr>
              <a:t>à</a:t>
            </a:r>
            <a:r>
              <a:rPr sz="3000" spc="45" dirty="0">
                <a:latin typeface="Arial MT"/>
                <a:cs typeface="Arial MT"/>
              </a:rPr>
              <a:t> </a:t>
            </a:r>
            <a:r>
              <a:rPr sz="3000" b="1" spc="-5" dirty="0">
                <a:latin typeface="Arial"/>
                <a:cs typeface="Arial"/>
              </a:rPr>
              <a:t>c</a:t>
            </a:r>
            <a:r>
              <a:rPr sz="3000" b="1" dirty="0">
                <a:latin typeface="Arial"/>
                <a:cs typeface="Arial"/>
              </a:rPr>
              <a:t>ơ</a:t>
            </a:r>
            <a:r>
              <a:rPr sz="3000" b="1" spc="-5" dirty="0">
                <a:latin typeface="Arial"/>
                <a:cs typeface="Arial"/>
              </a:rPr>
              <a:t> ch</a:t>
            </a:r>
            <a:r>
              <a:rPr sz="3000" b="1" dirty="0">
                <a:latin typeface="Arial"/>
                <a:cs typeface="Arial"/>
              </a:rPr>
              <a:t>ế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nhún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một</a:t>
            </a:r>
            <a:r>
              <a:rPr sz="3000" spc="-5" dirty="0">
                <a:latin typeface="Arial MT"/>
                <a:cs typeface="Arial MT"/>
              </a:rPr>
              <a:t> hìn</a:t>
            </a:r>
            <a:r>
              <a:rPr sz="3000" dirty="0">
                <a:latin typeface="Arial MT"/>
                <a:cs typeface="Arial MT"/>
              </a:rPr>
              <a:t>h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ản</a:t>
            </a:r>
            <a:r>
              <a:rPr sz="3000" spc="-355" dirty="0">
                <a:latin typeface="Arial MT"/>
                <a:cs typeface="Arial MT"/>
              </a:rPr>
              <a:t>h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45" dirty="0">
                <a:latin typeface="Arial MT"/>
                <a:cs typeface="Arial MT"/>
              </a:rPr>
              <a:t>nhỏ  </a:t>
            </a:r>
            <a:r>
              <a:rPr sz="3000" dirty="0">
                <a:latin typeface="Arial MT"/>
                <a:cs typeface="Arial MT"/>
              </a:rPr>
              <a:t>vào</a:t>
            </a:r>
            <a:r>
              <a:rPr sz="3000" spc="-5" dirty="0">
                <a:latin typeface="Arial MT"/>
                <a:cs typeface="Arial MT"/>
              </a:rPr>
              <a:t> tran</a:t>
            </a:r>
            <a:r>
              <a:rPr sz="3000" dirty="0">
                <a:latin typeface="Arial MT"/>
                <a:cs typeface="Arial MT"/>
              </a:rPr>
              <a:t>g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web…v</a:t>
            </a:r>
            <a:r>
              <a:rPr sz="3000" dirty="0">
                <a:latin typeface="Arial MT"/>
                <a:cs typeface="Arial MT"/>
              </a:rPr>
              <a:t>à</a:t>
            </a:r>
            <a:r>
              <a:rPr sz="3000" spc="35" dirty="0">
                <a:latin typeface="Arial MT"/>
                <a:cs typeface="Arial MT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</a:t>
            </a: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spc="-3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thậ</a:t>
            </a:r>
            <a:r>
              <a:rPr sz="3000" u="heavy" spc="-3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</a:t>
            </a:r>
            <a:r>
              <a:rPr sz="3000" spc="2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các</a:t>
            </a:r>
            <a:r>
              <a:rPr sz="3000" spc="-5" dirty="0">
                <a:latin typeface="Arial MT"/>
                <a:cs typeface="Arial MT"/>
              </a:rPr>
              <a:t> thôn</a:t>
            </a:r>
            <a:r>
              <a:rPr sz="3000" dirty="0">
                <a:latin typeface="Arial MT"/>
                <a:cs typeface="Arial MT"/>
              </a:rPr>
              <a:t>g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ti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40" dirty="0">
                <a:latin typeface="Arial MT"/>
                <a:cs typeface="Arial MT"/>
              </a:rPr>
              <a:t> </a:t>
            </a:r>
            <a:r>
              <a:rPr sz="3000" spc="-270" dirty="0">
                <a:solidFill>
                  <a:srgbClr val="C82506"/>
                </a:solidFill>
                <a:latin typeface="Arial MT"/>
                <a:cs typeface="Arial MT"/>
              </a:rPr>
              <a:t>chẳng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500" dirty="0">
                <a:solidFill>
                  <a:srgbClr val="C82506"/>
                </a:solidFill>
                <a:latin typeface="Arial MT"/>
                <a:cs typeface="Arial MT"/>
              </a:rPr>
              <a:t>hạ</a:t>
            </a:r>
            <a:r>
              <a:rPr sz="3000" spc="-355" dirty="0">
                <a:solidFill>
                  <a:srgbClr val="C82506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270" dirty="0">
                <a:solidFill>
                  <a:srgbClr val="C82506"/>
                </a:solidFill>
                <a:latin typeface="Arial MT"/>
                <a:cs typeface="Arial MT"/>
              </a:rPr>
              <a:t>nh</a:t>
            </a:r>
            <a:r>
              <a:rPr sz="3000" spc="-470" dirty="0">
                <a:solidFill>
                  <a:srgbClr val="C82506"/>
                </a:solidFill>
                <a:latin typeface="Arial MT"/>
                <a:cs typeface="Arial MT"/>
              </a:rPr>
              <a:t>ư</a:t>
            </a:r>
            <a:r>
              <a:rPr sz="3000" spc="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xu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hướng  </a:t>
            </a:r>
            <a:r>
              <a:rPr sz="3000" spc="-5" dirty="0">
                <a:latin typeface="Arial MT"/>
                <a:cs typeface="Arial MT"/>
              </a:rPr>
              <a:t>tru</a:t>
            </a:r>
            <a:r>
              <a:rPr sz="3000" dirty="0">
                <a:latin typeface="Arial MT"/>
                <a:cs typeface="Arial MT"/>
              </a:rPr>
              <a:t>y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cập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của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80" dirty="0">
                <a:latin typeface="Arial MT"/>
                <a:cs typeface="Arial MT"/>
              </a:rPr>
              <a:t>ngườ</a:t>
            </a:r>
            <a:r>
              <a:rPr sz="3000" spc="-135" dirty="0">
                <a:latin typeface="Arial MT"/>
                <a:cs typeface="Arial MT"/>
              </a:rPr>
              <a:t>i</a:t>
            </a:r>
            <a:r>
              <a:rPr sz="3000" spc="-5" dirty="0">
                <a:latin typeface="Arial MT"/>
                <a:cs typeface="Arial MT"/>
              </a:rPr>
              <a:t> dùng.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839624"/>
            <a:ext cx="11760835" cy="183070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85725" marR="1176020">
              <a:lnSpc>
                <a:spcPts val="4470"/>
              </a:lnSpc>
              <a:spcBef>
                <a:spcPts val="209"/>
              </a:spcBef>
            </a:pPr>
            <a:r>
              <a:rPr sz="3250" spc="-35" dirty="0">
                <a:latin typeface="Arial MT"/>
                <a:cs typeface="Arial MT"/>
              </a:rPr>
              <a:t>Web</a:t>
            </a:r>
            <a:r>
              <a:rPr sz="3250" spc="-65" dirty="0">
                <a:latin typeface="Arial MT"/>
                <a:cs typeface="Arial MT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ページなどに小さい画像を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埋め込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み</a:t>
            </a:r>
            <a:r>
              <a:rPr sz="3250" spc="-15" dirty="0">
                <a:latin typeface="MS PGothic"/>
                <a:cs typeface="MS PGothic"/>
              </a:rPr>
              <a:t>、ユーザのアクセス </a:t>
            </a:r>
            <a:r>
              <a:rPr sz="3250" spc="-10" dirty="0">
                <a:latin typeface="MS PGothic"/>
                <a:cs typeface="MS PGothic"/>
              </a:rPr>
              <a:t>動向などの情報</a:t>
            </a:r>
            <a:r>
              <a:rPr sz="3250" spc="-20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収集す</a:t>
            </a:r>
            <a:r>
              <a:rPr sz="3250" u="heavy" spc="-15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250" spc="-10" dirty="0">
                <a:latin typeface="MS PGothic"/>
                <a:cs typeface="MS PGothic"/>
              </a:rPr>
              <a:t>仕組</a:t>
            </a:r>
            <a:r>
              <a:rPr sz="3250" spc="-15" dirty="0">
                <a:latin typeface="MS PGothic"/>
                <a:cs typeface="MS PGothic"/>
              </a:rPr>
              <a:t>み</a:t>
            </a:r>
            <a:r>
              <a:rPr sz="3250" spc="-10" dirty="0">
                <a:latin typeface="MS PGothic"/>
                <a:cs typeface="MS PGothic"/>
              </a:rPr>
              <a:t>のことを</a:t>
            </a:r>
            <a:r>
              <a:rPr sz="3250" spc="-15" dirty="0">
                <a:latin typeface="MS PGothic"/>
                <a:cs typeface="MS PGothic"/>
              </a:rPr>
              <a:t>、</a:t>
            </a:r>
            <a:r>
              <a:rPr sz="3250" spc="-35" dirty="0">
                <a:latin typeface="Arial MT"/>
                <a:cs typeface="Arial MT"/>
              </a:rPr>
              <a:t>Web</a:t>
            </a:r>
            <a:r>
              <a:rPr sz="3250" spc="-30" dirty="0">
                <a:latin typeface="Arial MT"/>
                <a:cs typeface="Arial MT"/>
              </a:rPr>
              <a:t> </a:t>
            </a:r>
            <a:r>
              <a:rPr sz="3250" spc="-15" dirty="0">
                <a:latin typeface="MS PGothic"/>
                <a:cs typeface="MS PGothic"/>
              </a:rPr>
              <a:t>ビーコンと いいます。</a:t>
            </a:r>
            <a:endParaRPr sz="325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8975" y="475108"/>
            <a:ext cx="62522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キーロガーの悪用</a:t>
            </a:r>
          </a:p>
        </p:txBody>
      </p:sp>
      <p:sp>
        <p:nvSpPr>
          <p:cNvPr id="3" name="object 3"/>
          <p:cNvSpPr/>
          <p:nvPr/>
        </p:nvSpPr>
        <p:spPr>
          <a:xfrm>
            <a:off x="1792015" y="2609250"/>
            <a:ext cx="9121140" cy="1219200"/>
          </a:xfrm>
          <a:custGeom>
            <a:avLst/>
            <a:gdLst/>
            <a:ahLst/>
            <a:cxnLst/>
            <a:rect l="l" t="t" r="r" b="b"/>
            <a:pathLst>
              <a:path w="9121140" h="1219200">
                <a:moveTo>
                  <a:pt x="445134" y="0"/>
                </a:moveTo>
                <a:lnTo>
                  <a:pt x="1891034" y="0"/>
                </a:lnTo>
                <a:lnTo>
                  <a:pt x="4059884" y="0"/>
                </a:lnTo>
                <a:lnTo>
                  <a:pt x="9120534" y="0"/>
                </a:lnTo>
                <a:lnTo>
                  <a:pt x="9120534" y="711199"/>
                </a:lnTo>
                <a:lnTo>
                  <a:pt x="9120534" y="1015999"/>
                </a:lnTo>
                <a:lnTo>
                  <a:pt x="9120534" y="1219199"/>
                </a:lnTo>
                <a:lnTo>
                  <a:pt x="4059884" y="1219199"/>
                </a:lnTo>
                <a:lnTo>
                  <a:pt x="1891034" y="1219199"/>
                </a:lnTo>
                <a:lnTo>
                  <a:pt x="445134" y="1219199"/>
                </a:lnTo>
                <a:lnTo>
                  <a:pt x="445134" y="1015999"/>
                </a:lnTo>
                <a:lnTo>
                  <a:pt x="0" y="860145"/>
                </a:lnTo>
                <a:lnTo>
                  <a:pt x="445134" y="711199"/>
                </a:lnTo>
                <a:lnTo>
                  <a:pt x="445134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174" y="2911637"/>
            <a:ext cx="71285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キーロガーの悪用例を教えてください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5" y="2609250"/>
            <a:ext cx="1724024" cy="1219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14524" y="4783349"/>
            <a:ext cx="11699875" cy="3771900"/>
            <a:chOff x="1214524" y="4783349"/>
            <a:chExt cx="11699875" cy="3771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0775" y="5320162"/>
              <a:ext cx="1743074" cy="11906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24049" y="4792874"/>
              <a:ext cx="10232390" cy="3752850"/>
            </a:xfrm>
            <a:custGeom>
              <a:avLst/>
              <a:gdLst/>
              <a:ahLst/>
              <a:cxnLst/>
              <a:rect l="l" t="t" r="r" b="b"/>
              <a:pathLst>
                <a:path w="10232390" h="3752850">
                  <a:moveTo>
                    <a:pt x="9688499" y="3752399"/>
                  </a:moveTo>
                  <a:lnTo>
                    <a:pt x="0" y="3752399"/>
                  </a:lnTo>
                  <a:lnTo>
                    <a:pt x="0" y="0"/>
                  </a:lnTo>
                  <a:lnTo>
                    <a:pt x="9688499" y="0"/>
                  </a:lnTo>
                  <a:lnTo>
                    <a:pt x="9688499" y="2188899"/>
                  </a:lnTo>
                  <a:lnTo>
                    <a:pt x="10231927" y="2638349"/>
                  </a:lnTo>
                  <a:lnTo>
                    <a:pt x="9688499" y="3126999"/>
                  </a:lnTo>
                  <a:lnTo>
                    <a:pt x="9688499" y="3752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4049" y="4792874"/>
              <a:ext cx="10232390" cy="3752850"/>
            </a:xfrm>
            <a:custGeom>
              <a:avLst/>
              <a:gdLst/>
              <a:ahLst/>
              <a:cxnLst/>
              <a:rect l="l" t="t" r="r" b="b"/>
              <a:pathLst>
                <a:path w="10232390" h="3752850">
                  <a:moveTo>
                    <a:pt x="0" y="0"/>
                  </a:moveTo>
                  <a:lnTo>
                    <a:pt x="5651624" y="0"/>
                  </a:lnTo>
                  <a:lnTo>
                    <a:pt x="8073749" y="0"/>
                  </a:lnTo>
                  <a:lnTo>
                    <a:pt x="9688499" y="0"/>
                  </a:lnTo>
                  <a:lnTo>
                    <a:pt x="9688499" y="2188899"/>
                  </a:lnTo>
                  <a:lnTo>
                    <a:pt x="10231927" y="2638349"/>
                  </a:lnTo>
                  <a:lnTo>
                    <a:pt x="9688499" y="3126999"/>
                  </a:lnTo>
                  <a:lnTo>
                    <a:pt x="9688499" y="3752399"/>
                  </a:lnTo>
                  <a:lnTo>
                    <a:pt x="8073749" y="3752399"/>
                  </a:lnTo>
                  <a:lnTo>
                    <a:pt x="5651624" y="3752399"/>
                  </a:lnTo>
                  <a:lnTo>
                    <a:pt x="0" y="3752399"/>
                  </a:lnTo>
                  <a:lnTo>
                    <a:pt x="0" y="3126999"/>
                  </a:lnTo>
                  <a:lnTo>
                    <a:pt x="0" y="218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200" y="107882"/>
            <a:ext cx="2133599" cy="17906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97075" y="4847713"/>
            <a:ext cx="932180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1920">
              <a:lnSpc>
                <a:spcPct val="115399"/>
              </a:lnSpc>
              <a:spcBef>
                <a:spcPts val="100"/>
              </a:spcBef>
            </a:pPr>
            <a:r>
              <a:rPr sz="3250" spc="-15" dirty="0">
                <a:latin typeface="MS PGothic"/>
                <a:cs typeface="MS PGothic"/>
              </a:rPr>
              <a:t>ネットバンキング利用時に、利用者が入力した </a:t>
            </a:r>
            <a:r>
              <a:rPr sz="3250" spc="-10" dirty="0">
                <a:latin typeface="MS PGothic"/>
                <a:cs typeface="MS PGothic"/>
              </a:rPr>
              <a:t>パスワードを収集する</a:t>
            </a:r>
            <a:endParaRPr sz="325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MS PGothic"/>
              <a:cs typeface="MS PGothic"/>
            </a:endParaRPr>
          </a:p>
          <a:p>
            <a:pPr marL="12700" marR="5080">
              <a:lnSpc>
                <a:spcPct val="115399"/>
              </a:lnSpc>
            </a:pPr>
            <a:r>
              <a:rPr sz="3250" spc="-10" dirty="0">
                <a:latin typeface="MS PGothic"/>
                <a:cs typeface="MS PGothic"/>
              </a:rPr>
              <a:t>中学校に侵入してパソコン</a:t>
            </a:r>
            <a:r>
              <a:rPr sz="3250" spc="-25" dirty="0">
                <a:latin typeface="MS PGothic"/>
                <a:cs typeface="MS PGothic"/>
              </a:rPr>
              <a:t>に</a:t>
            </a:r>
            <a:r>
              <a:rPr sz="3250" spc="-15" dirty="0">
                <a:latin typeface="Arial MT"/>
                <a:cs typeface="Arial MT"/>
              </a:rPr>
              <a:t>USB</a:t>
            </a:r>
            <a:r>
              <a:rPr sz="3250" spc="-10" dirty="0">
                <a:latin typeface="MS PGothic"/>
                <a:cs typeface="MS PGothic"/>
              </a:rPr>
              <a:t>型のキーロガーを取 </a:t>
            </a:r>
            <a:r>
              <a:rPr sz="3250" spc="-15" dirty="0">
                <a:latin typeface="MS PGothic"/>
                <a:cs typeface="MS PGothic"/>
              </a:rPr>
              <a:t>り付けて、生徒の写真などの個人情報を取得した</a:t>
            </a:r>
            <a:endParaRPr sz="325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50" spc="-15" dirty="0">
                <a:latin typeface="MS PGothic"/>
                <a:cs typeface="MS PGothic"/>
              </a:rPr>
              <a:t>（</a:t>
            </a:r>
            <a:r>
              <a:rPr sz="3250" spc="-15" dirty="0">
                <a:latin typeface="Arial MT"/>
                <a:cs typeface="Arial MT"/>
              </a:rPr>
              <a:t>2017</a:t>
            </a:r>
            <a:r>
              <a:rPr sz="3250" spc="-10" dirty="0">
                <a:latin typeface="MS PGothic"/>
                <a:cs typeface="MS PGothic"/>
              </a:rPr>
              <a:t>年の事例</a:t>
            </a:r>
            <a:r>
              <a:rPr sz="3250" spc="-5" dirty="0">
                <a:latin typeface="MS PGothic"/>
                <a:cs typeface="MS PGothic"/>
              </a:rPr>
              <a:t>）</a:t>
            </a:r>
            <a:endParaRPr sz="325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32"/>
            <a:ext cx="62522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キーロガーの悪用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32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524" y="5806792"/>
            <a:ext cx="11910695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14999"/>
              </a:lnSpc>
              <a:spcBef>
                <a:spcPts val="100"/>
              </a:spcBef>
              <a:buSzPct val="83333"/>
              <a:buFont typeface="MS PGothic"/>
              <a:buChar char="➔"/>
              <a:tabLst>
                <a:tab pos="558165" algn="l"/>
                <a:tab pos="558800" algn="l"/>
              </a:tabLst>
            </a:pPr>
            <a:r>
              <a:rPr sz="3000" spc="-10" dirty="0">
                <a:latin typeface="Arial MT"/>
                <a:cs typeface="Arial MT"/>
              </a:rPr>
              <a:t>Keylogge</a:t>
            </a:r>
            <a:r>
              <a:rPr sz="3000" dirty="0">
                <a:latin typeface="Arial MT"/>
                <a:cs typeface="Arial MT"/>
              </a:rPr>
              <a:t>r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(</a:t>
            </a:r>
            <a:r>
              <a:rPr sz="3000" spc="-114" dirty="0">
                <a:latin typeface="Arial MT"/>
                <a:cs typeface="Arial MT"/>
              </a:rPr>
              <a:t>T</a:t>
            </a:r>
            <a:r>
              <a:rPr sz="3000" dirty="0">
                <a:latin typeface="Arial MT"/>
                <a:cs typeface="Arial MT"/>
              </a:rPr>
              <a:t>rình</a:t>
            </a:r>
            <a:r>
              <a:rPr sz="3000" spc="-5" dirty="0">
                <a:latin typeface="Arial MT"/>
                <a:cs typeface="Arial MT"/>
              </a:rPr>
              <a:t> the</a:t>
            </a:r>
            <a:r>
              <a:rPr sz="3000" dirty="0">
                <a:latin typeface="Arial MT"/>
                <a:cs typeface="Arial MT"/>
              </a:rPr>
              <a:t>o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dõ</a:t>
            </a:r>
            <a:r>
              <a:rPr sz="3000" dirty="0">
                <a:latin typeface="Arial MT"/>
                <a:cs typeface="Arial MT"/>
              </a:rPr>
              <a:t>i</a:t>
            </a:r>
            <a:r>
              <a:rPr sz="3000" spc="-5" dirty="0">
                <a:latin typeface="Arial MT"/>
                <a:cs typeface="Arial MT"/>
              </a:rPr>
              <a:t> tha</a:t>
            </a:r>
            <a:r>
              <a:rPr sz="3000" dirty="0">
                <a:latin typeface="Arial MT"/>
                <a:cs typeface="Arial MT"/>
              </a:rPr>
              <a:t>o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tá</a:t>
            </a:r>
            <a:r>
              <a:rPr sz="3000" dirty="0">
                <a:latin typeface="Arial MT"/>
                <a:cs typeface="Arial MT"/>
              </a:rPr>
              <a:t>c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bà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phím</a:t>
            </a:r>
            <a:r>
              <a:rPr sz="3000" dirty="0">
                <a:latin typeface="Arial MT"/>
                <a:cs typeface="Arial MT"/>
              </a:rPr>
              <a:t>)</a:t>
            </a:r>
            <a:r>
              <a:rPr sz="3000" spc="-5" dirty="0">
                <a:latin typeface="Arial MT"/>
                <a:cs typeface="Arial MT"/>
              </a:rPr>
              <a:t> ba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1050" dirty="0">
                <a:latin typeface="Arial MT"/>
                <a:cs typeface="Arial MT"/>
              </a:rPr>
              <a:t>đầ</a:t>
            </a:r>
            <a:r>
              <a:rPr sz="3000" spc="-580" dirty="0">
                <a:latin typeface="Arial MT"/>
                <a:cs typeface="Arial MT"/>
              </a:rPr>
              <a:t>u</a:t>
            </a:r>
            <a:r>
              <a:rPr sz="3000" spc="-5" dirty="0">
                <a:latin typeface="Arial MT"/>
                <a:cs typeface="Arial MT"/>
              </a:rPr>
              <a:t> l</a:t>
            </a:r>
            <a:r>
              <a:rPr sz="3000" dirty="0">
                <a:latin typeface="Arial MT"/>
                <a:cs typeface="Arial MT"/>
              </a:rPr>
              <a:t>à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60" dirty="0">
                <a:latin typeface="Arial MT"/>
                <a:cs typeface="Arial MT"/>
              </a:rPr>
              <a:t>phầ</a:t>
            </a:r>
            <a:r>
              <a:rPr sz="3000" spc="-28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25" dirty="0">
                <a:latin typeface="Arial MT"/>
                <a:cs typeface="Arial MT"/>
              </a:rPr>
              <a:t>mềm 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the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dõ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và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gh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000" u="heavy" spc="-57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lạ</a:t>
            </a:r>
            <a:r>
              <a:rPr sz="3000" u="heavy" spc="-20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</a:t>
            </a:r>
            <a:r>
              <a:rPr sz="3000" spc="3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các</a:t>
            </a:r>
            <a:r>
              <a:rPr sz="3000" spc="-5" dirty="0">
                <a:latin typeface="Arial MT"/>
                <a:cs typeface="Arial MT"/>
              </a:rPr>
              <a:t> tha</a:t>
            </a:r>
            <a:r>
              <a:rPr sz="3000" dirty="0">
                <a:latin typeface="Arial MT"/>
                <a:cs typeface="Arial MT"/>
              </a:rPr>
              <a:t>o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tá</a:t>
            </a:r>
            <a:r>
              <a:rPr sz="3000" dirty="0">
                <a:latin typeface="Arial MT"/>
                <a:cs typeface="Arial MT"/>
              </a:rPr>
              <a:t>c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360" dirty="0">
                <a:latin typeface="Arial MT"/>
                <a:cs typeface="Arial MT"/>
              </a:rPr>
              <a:t>nhậ</a:t>
            </a:r>
            <a:r>
              <a:rPr sz="3000" spc="-280" dirty="0">
                <a:latin typeface="Arial MT"/>
                <a:cs typeface="Arial MT"/>
              </a:rPr>
              <a:t>p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25" dirty="0">
                <a:latin typeface="Arial MT"/>
                <a:cs typeface="Arial MT"/>
              </a:rPr>
              <a:t>t</a:t>
            </a:r>
            <a:r>
              <a:rPr sz="3000" spc="-780" dirty="0">
                <a:latin typeface="Arial MT"/>
                <a:cs typeface="Arial MT"/>
              </a:rPr>
              <a:t>ừ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bà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phí</a:t>
            </a:r>
            <a:r>
              <a:rPr sz="3000" dirty="0">
                <a:latin typeface="Arial MT"/>
                <a:cs typeface="Arial MT"/>
              </a:rPr>
              <a:t>m</a:t>
            </a:r>
            <a:r>
              <a:rPr sz="3000" spc="70" dirty="0">
                <a:latin typeface="Arial MT"/>
                <a:cs typeface="Arial MT"/>
              </a:rPr>
              <a:t> </a:t>
            </a:r>
            <a:r>
              <a:rPr sz="3000" spc="-1340" dirty="0">
                <a:solidFill>
                  <a:srgbClr val="C82506"/>
                </a:solidFill>
                <a:latin typeface="Arial MT"/>
                <a:cs typeface="Arial MT"/>
              </a:rPr>
              <a:t>đ</a:t>
            </a:r>
            <a:r>
              <a:rPr sz="3000" spc="-1335" dirty="0">
                <a:solidFill>
                  <a:srgbClr val="C82506"/>
                </a:solidFill>
                <a:latin typeface="Arial MT"/>
                <a:cs typeface="Arial MT"/>
              </a:rPr>
              <a:t>ể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484" dirty="0">
                <a:latin typeface="Arial MT"/>
                <a:cs typeface="Arial MT"/>
              </a:rPr>
              <a:t>h</a:t>
            </a:r>
            <a:r>
              <a:rPr sz="3000" spc="-860" dirty="0">
                <a:latin typeface="Arial MT"/>
                <a:cs typeface="Arial MT"/>
              </a:rPr>
              <a:t>ỗ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04" dirty="0">
                <a:latin typeface="Arial MT"/>
                <a:cs typeface="Arial MT"/>
              </a:rPr>
              <a:t>tr</a:t>
            </a:r>
            <a:r>
              <a:rPr sz="3000" spc="-645" dirty="0">
                <a:latin typeface="Arial MT"/>
                <a:cs typeface="Arial MT"/>
              </a:rPr>
              <a:t>ợ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345" dirty="0">
                <a:latin typeface="Arial MT"/>
                <a:cs typeface="Arial MT"/>
              </a:rPr>
              <a:t>người  </a:t>
            </a:r>
            <a:r>
              <a:rPr sz="3000" spc="-5" dirty="0">
                <a:latin typeface="Arial MT"/>
                <a:cs typeface="Arial MT"/>
              </a:rPr>
              <a:t>dùng.</a:t>
            </a:r>
            <a:endParaRPr sz="3000">
              <a:latin typeface="Arial MT"/>
              <a:cs typeface="Arial MT"/>
            </a:endParaRPr>
          </a:p>
          <a:p>
            <a:pPr marL="558165" marR="112395">
              <a:lnSpc>
                <a:spcPct val="114999"/>
              </a:lnSpc>
            </a:pPr>
            <a:r>
              <a:rPr sz="3000" spc="-5" dirty="0">
                <a:latin typeface="Arial MT"/>
                <a:cs typeface="Arial MT"/>
              </a:rPr>
              <a:t>Nó </a:t>
            </a:r>
            <a:r>
              <a:rPr sz="3000" spc="-844" dirty="0">
                <a:latin typeface="Arial MT"/>
                <a:cs typeface="Arial MT"/>
              </a:rPr>
              <a:t>được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sử</a:t>
            </a:r>
            <a:r>
              <a:rPr sz="3000" spc="-495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dụng</a:t>
            </a:r>
            <a:r>
              <a:rPr sz="3000" spc="-335" dirty="0">
                <a:latin typeface="Arial MT"/>
                <a:cs typeface="Arial MT"/>
              </a:rPr>
              <a:t> </a:t>
            </a:r>
            <a:r>
              <a:rPr sz="3000" spc="-335" dirty="0">
                <a:solidFill>
                  <a:srgbClr val="C82506"/>
                </a:solidFill>
                <a:latin typeface="Arial MT"/>
                <a:cs typeface="Arial MT"/>
              </a:rPr>
              <a:t>như</a:t>
            </a:r>
            <a:r>
              <a:rPr sz="3000" spc="-330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là </a:t>
            </a:r>
            <a:r>
              <a:rPr sz="3000" spc="-445" dirty="0">
                <a:latin typeface="Arial MT"/>
                <a:cs typeface="Arial MT"/>
              </a:rPr>
              <a:t>một</a:t>
            </a:r>
            <a:r>
              <a:rPr sz="3000" spc="-440" dirty="0">
                <a:latin typeface="Arial MT"/>
                <a:cs typeface="Arial MT"/>
              </a:rPr>
              <a:t> </a:t>
            </a:r>
            <a:r>
              <a:rPr sz="3000" spc="-450" dirty="0">
                <a:latin typeface="Arial MT"/>
                <a:cs typeface="Arial MT"/>
              </a:rPr>
              <a:t>thủ</a:t>
            </a:r>
            <a:r>
              <a:rPr sz="3000" spc="-445" dirty="0">
                <a:latin typeface="Arial MT"/>
                <a:cs typeface="Arial MT"/>
              </a:rPr>
              <a:t> </a:t>
            </a:r>
            <a:r>
              <a:rPr sz="3000" spc="-275" dirty="0">
                <a:latin typeface="Arial MT"/>
                <a:cs typeface="Arial MT"/>
              </a:rPr>
              <a:t>thuật</a:t>
            </a:r>
            <a:r>
              <a:rPr sz="3000" spc="285" dirty="0">
                <a:latin typeface="Arial MT"/>
                <a:cs typeface="Arial MT"/>
              </a:rPr>
              <a:t> </a:t>
            </a:r>
            <a:r>
              <a:rPr sz="3000" spc="-450" dirty="0">
                <a:latin typeface="Arial MT"/>
                <a:cs typeface="Arial MT"/>
              </a:rPr>
              <a:t>lạm</a:t>
            </a:r>
            <a:r>
              <a:rPr sz="3000" spc="-65" dirty="0">
                <a:latin typeface="Arial MT"/>
                <a:cs typeface="Arial MT"/>
              </a:rPr>
              <a:t> </a:t>
            </a:r>
            <a:r>
              <a:rPr sz="3000" spc="-275" dirty="0">
                <a:latin typeface="Arial MT"/>
                <a:cs typeface="Arial MT"/>
              </a:rPr>
              <a:t>dụng,</a:t>
            </a:r>
            <a:r>
              <a:rPr sz="3000" spc="280" dirty="0">
                <a:latin typeface="Arial MT"/>
                <a:cs typeface="Arial MT"/>
              </a:rPr>
              <a:t> </a:t>
            </a:r>
            <a:r>
              <a:rPr sz="3000" spc="-270" dirty="0">
                <a:solidFill>
                  <a:srgbClr val="C82506"/>
                </a:solidFill>
                <a:latin typeface="Arial MT"/>
                <a:cs typeface="Arial MT"/>
              </a:rPr>
              <a:t>chẳng</a:t>
            </a:r>
            <a:r>
              <a:rPr sz="3000" spc="29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450" dirty="0">
                <a:solidFill>
                  <a:srgbClr val="C82506"/>
                </a:solidFill>
                <a:latin typeface="Arial MT"/>
                <a:cs typeface="Arial MT"/>
              </a:rPr>
              <a:t>hạn</a:t>
            </a:r>
            <a:r>
              <a:rPr sz="3000" spc="-6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340" dirty="0">
                <a:solidFill>
                  <a:srgbClr val="C82506"/>
                </a:solidFill>
                <a:latin typeface="Arial MT"/>
                <a:cs typeface="Arial MT"/>
              </a:rPr>
              <a:t>như </a:t>
            </a:r>
            <a:r>
              <a:rPr sz="3000" spc="-33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lé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lú</a:t>
            </a:r>
            <a:r>
              <a:rPr sz="3000" dirty="0">
                <a:latin typeface="Arial MT"/>
                <a:cs typeface="Arial MT"/>
              </a:rPr>
              <a:t>t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00" dirty="0">
                <a:latin typeface="Arial MT"/>
                <a:cs typeface="Arial MT"/>
              </a:rPr>
              <a:t>thiế</a:t>
            </a:r>
            <a:r>
              <a:rPr sz="3000" spc="-160" dirty="0">
                <a:latin typeface="Arial MT"/>
                <a:cs typeface="Arial MT"/>
              </a:rPr>
              <a:t>t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465" dirty="0">
                <a:latin typeface="Arial MT"/>
                <a:cs typeface="Arial MT"/>
              </a:rPr>
              <a:t>lậ</a:t>
            </a:r>
            <a:r>
              <a:rPr sz="3000" spc="-420" dirty="0">
                <a:latin typeface="Arial MT"/>
                <a:cs typeface="Arial MT"/>
              </a:rPr>
              <a:t>p</a:t>
            </a:r>
            <a:r>
              <a:rPr sz="3000" spc="40" dirty="0"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C82506"/>
                </a:solidFill>
                <a:latin typeface="Arial MT"/>
                <a:cs typeface="Arial MT"/>
              </a:rPr>
              <a:t>vào </a:t>
            </a:r>
            <a:r>
              <a:rPr sz="3000" dirty="0">
                <a:latin typeface="Arial MT"/>
                <a:cs typeface="Arial MT"/>
              </a:rPr>
              <a:t>máy</a:t>
            </a:r>
            <a:r>
              <a:rPr sz="3000" spc="-5" dirty="0">
                <a:latin typeface="Arial MT"/>
                <a:cs typeface="Arial MT"/>
              </a:rPr>
              <a:t> tính</a:t>
            </a:r>
            <a:r>
              <a:rPr sz="3000" dirty="0">
                <a:latin typeface="Arial MT"/>
                <a:cs typeface="Arial MT"/>
              </a:rPr>
              <a:t>,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rồi</a:t>
            </a:r>
            <a:r>
              <a:rPr sz="3000" spc="-5" dirty="0">
                <a:latin typeface="Arial MT"/>
                <a:cs typeface="Arial MT"/>
              </a:rPr>
              <a:t> th</a:t>
            </a:r>
            <a:r>
              <a:rPr sz="3000" dirty="0">
                <a:latin typeface="Arial MT"/>
                <a:cs typeface="Arial MT"/>
              </a:rPr>
              <a:t>u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350" dirty="0">
                <a:latin typeface="Arial MT"/>
                <a:cs typeface="Arial MT"/>
              </a:rPr>
              <a:t>thậ</a:t>
            </a:r>
            <a:r>
              <a:rPr sz="3000" spc="-310" dirty="0">
                <a:latin typeface="Arial MT"/>
                <a:cs typeface="Arial MT"/>
              </a:rPr>
              <a:t>p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mật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35" dirty="0">
                <a:latin typeface="Arial MT"/>
                <a:cs typeface="Arial MT"/>
              </a:rPr>
              <a:t>khẩu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mà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80" dirty="0">
                <a:latin typeface="Arial MT"/>
                <a:cs typeface="Arial MT"/>
              </a:rPr>
              <a:t>ngườ</a:t>
            </a:r>
            <a:r>
              <a:rPr sz="3000" spc="-135" dirty="0">
                <a:latin typeface="Arial MT"/>
                <a:cs typeface="Arial MT"/>
              </a:rPr>
              <a:t>i</a:t>
            </a:r>
            <a:r>
              <a:rPr sz="3000" spc="-5" dirty="0">
                <a:latin typeface="Arial MT"/>
                <a:cs typeface="Arial MT"/>
              </a:rPr>
              <a:t> dùng  </a:t>
            </a:r>
            <a:r>
              <a:rPr sz="3000" spc="-865" dirty="0">
                <a:latin typeface="Arial MT"/>
                <a:cs typeface="Arial MT"/>
              </a:rPr>
              <a:t>đ</a:t>
            </a:r>
            <a:r>
              <a:rPr sz="3000" spc="-480" dirty="0">
                <a:latin typeface="Arial MT"/>
                <a:cs typeface="Arial MT"/>
              </a:rPr>
              <a:t>ã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60" dirty="0">
                <a:latin typeface="Arial MT"/>
                <a:cs typeface="Arial MT"/>
              </a:rPr>
              <a:t>nhậ</a:t>
            </a:r>
            <a:r>
              <a:rPr sz="3000" spc="-280" dirty="0">
                <a:latin typeface="Arial MT"/>
                <a:cs typeface="Arial MT"/>
              </a:rPr>
              <a:t>p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khi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sử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60" dirty="0">
                <a:latin typeface="Arial MT"/>
                <a:cs typeface="Arial MT"/>
              </a:rPr>
              <a:t>dụn</a:t>
            </a:r>
            <a:r>
              <a:rPr sz="3000" spc="-280" dirty="0">
                <a:latin typeface="Arial MT"/>
                <a:cs typeface="Arial MT"/>
              </a:rPr>
              <a:t>g</a:t>
            </a:r>
            <a:r>
              <a:rPr sz="3000" spc="-5" dirty="0">
                <a:latin typeface="Arial MT"/>
                <a:cs typeface="Arial MT"/>
              </a:rPr>
              <a:t> ngâ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5" dirty="0">
                <a:latin typeface="Arial MT"/>
                <a:cs typeface="Arial MT"/>
              </a:rPr>
              <a:t> hàn</a:t>
            </a:r>
            <a:r>
              <a:rPr sz="3000" dirty="0">
                <a:latin typeface="Arial MT"/>
                <a:cs typeface="Arial MT"/>
              </a:rPr>
              <a:t>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60" dirty="0">
                <a:latin typeface="Arial MT"/>
                <a:cs typeface="Arial MT"/>
              </a:rPr>
              <a:t>trự</a:t>
            </a:r>
            <a:r>
              <a:rPr sz="3000" spc="-235" dirty="0">
                <a:latin typeface="Arial MT"/>
                <a:cs typeface="Arial MT"/>
              </a:rPr>
              <a:t>c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229" dirty="0">
                <a:latin typeface="Arial MT"/>
                <a:cs typeface="Arial MT"/>
              </a:rPr>
              <a:t>tuyến.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250" y="2201899"/>
            <a:ext cx="11760835" cy="2977515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313690" marR="2283460">
              <a:lnSpc>
                <a:spcPts val="4470"/>
              </a:lnSpc>
              <a:spcBef>
                <a:spcPts val="209"/>
              </a:spcBef>
            </a:pPr>
            <a:r>
              <a:rPr sz="3250" spc="-15" dirty="0">
                <a:latin typeface="MS PGothic"/>
                <a:cs typeface="MS PGothic"/>
              </a:rPr>
              <a:t>キーロガーは、もともと利用者をサポートするために、 キーボード入力</a:t>
            </a:r>
            <a:r>
              <a:rPr sz="3250" dirty="0">
                <a:latin typeface="MS PGothic"/>
                <a:cs typeface="MS PGothic"/>
              </a:rPr>
              <a:t>を</a:t>
            </a:r>
            <a:r>
              <a:rPr sz="3250" u="heavy" spc="-1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監視して記録す</a:t>
            </a:r>
            <a:r>
              <a:rPr sz="3250" u="heavy" spc="-20" dirty="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る</a:t>
            </a:r>
            <a:r>
              <a:rPr sz="3250" spc="-15" dirty="0">
                <a:latin typeface="MS PGothic"/>
                <a:cs typeface="MS PGothic"/>
              </a:rPr>
              <a:t>ソフトウェアです。</a:t>
            </a:r>
            <a:endParaRPr sz="3250">
              <a:latin typeface="MS PGothic"/>
              <a:cs typeface="MS PGothic"/>
            </a:endParaRPr>
          </a:p>
          <a:p>
            <a:pPr marL="313690" marR="1680845" algn="just">
              <a:lnSpc>
                <a:spcPts val="4470"/>
              </a:lnSpc>
            </a:pPr>
            <a:r>
              <a:rPr sz="3250" spc="-15" dirty="0">
                <a:latin typeface="MS PGothic"/>
                <a:cs typeface="MS PGothic"/>
              </a:rPr>
              <a:t>こっそりパソコンに仕掛けて、ネットバンキング利用時に、 </a:t>
            </a:r>
            <a:r>
              <a:rPr sz="3250" spc="-10" dirty="0">
                <a:latin typeface="MS PGothic"/>
                <a:cs typeface="MS PGothic"/>
              </a:rPr>
              <a:t>利用者が入力したパスワードを収集するなど悪用の手口 </a:t>
            </a:r>
            <a:r>
              <a:rPr sz="3250" spc="-15" dirty="0">
                <a:latin typeface="MS PGothic"/>
                <a:cs typeface="MS PGothic"/>
              </a:rPr>
              <a:t>として使われます。</a:t>
            </a:r>
            <a:endParaRPr sz="325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00823" y="2886127"/>
          <a:ext cx="10593070" cy="4178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5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000" dirty="0">
                          <a:latin typeface="MS PGothic"/>
                          <a:cs typeface="MS PGothic"/>
                        </a:rPr>
                        <a:t>英語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590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000" spc="-5" dirty="0">
                          <a:latin typeface="MS PGothic"/>
                          <a:cs typeface="MS PGothic"/>
                        </a:rPr>
                        <a:t>カタカタ</a:t>
                      </a:r>
                      <a:endParaRPr sz="3000">
                        <a:latin typeface="MS PGothic"/>
                        <a:cs typeface="MS PGothic"/>
                      </a:endParaRPr>
                    </a:p>
                  </a:txBody>
                  <a:tcPr marL="0" marR="0" marT="590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E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1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URL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ユーアールエル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6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DNS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3000" dirty="0">
                          <a:latin typeface="MS UI Gothic"/>
                          <a:cs typeface="MS UI Gothic"/>
                        </a:rPr>
                        <a:t>ディーエヌエス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49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SQL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9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エスキューエル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193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SQL</a:t>
                      </a:r>
                      <a:r>
                        <a:rPr sz="3000" dirty="0">
                          <a:latin typeface="MS UI Gothic"/>
                          <a:cs typeface="MS UI Gothic"/>
                        </a:rPr>
                        <a:t>文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28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エスキューエルぶん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1289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37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000" spc="-5" dirty="0">
                          <a:latin typeface="Times New Roman"/>
                          <a:cs typeface="Times New Roman"/>
                        </a:rPr>
                        <a:t>DoS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000" spc="-5" dirty="0">
                          <a:latin typeface="MS UI Gothic"/>
                          <a:cs typeface="MS UI Gothic"/>
                        </a:rPr>
                        <a:t>ドス</a:t>
                      </a:r>
                      <a:endParaRPr sz="3000">
                        <a:latin typeface="MS UI Gothic"/>
                        <a:cs typeface="MS UI Gothic"/>
                      </a:endParaRPr>
                    </a:p>
                  </a:txBody>
                  <a:tcPr marL="0" marR="0" marT="895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3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96031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アルファベット語の発声練習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9440" y="8911740"/>
              <a:ext cx="787500" cy="787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37539" y="8924439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4" h="711834">
                  <a:moveTo>
                    <a:pt x="355649" y="711299"/>
                  </a:moveTo>
                  <a:lnTo>
                    <a:pt x="307390" y="708053"/>
                  </a:lnTo>
                  <a:lnTo>
                    <a:pt x="261103" y="698595"/>
                  </a:lnTo>
                  <a:lnTo>
                    <a:pt x="217214" y="683351"/>
                  </a:lnTo>
                  <a:lnTo>
                    <a:pt x="176146" y="662743"/>
                  </a:lnTo>
                  <a:lnTo>
                    <a:pt x="138322" y="637195"/>
                  </a:lnTo>
                  <a:lnTo>
                    <a:pt x="104167" y="607132"/>
                  </a:lnTo>
                  <a:lnTo>
                    <a:pt x="74104" y="572977"/>
                  </a:lnTo>
                  <a:lnTo>
                    <a:pt x="48556" y="535153"/>
                  </a:lnTo>
                  <a:lnTo>
                    <a:pt x="27948" y="494084"/>
                  </a:lnTo>
                  <a:lnTo>
                    <a:pt x="12704" y="450195"/>
                  </a:lnTo>
                  <a:lnTo>
                    <a:pt x="3246" y="403909"/>
                  </a:lnTo>
                  <a:lnTo>
                    <a:pt x="0" y="355649"/>
                  </a:lnTo>
                  <a:lnTo>
                    <a:pt x="3246" y="307390"/>
                  </a:lnTo>
                  <a:lnTo>
                    <a:pt x="12704" y="261103"/>
                  </a:lnTo>
                  <a:lnTo>
                    <a:pt x="27948" y="217214"/>
                  </a:lnTo>
                  <a:lnTo>
                    <a:pt x="48556" y="176146"/>
                  </a:lnTo>
                  <a:lnTo>
                    <a:pt x="74104" y="138322"/>
                  </a:lnTo>
                  <a:lnTo>
                    <a:pt x="104167" y="104166"/>
                  </a:lnTo>
                  <a:lnTo>
                    <a:pt x="138322" y="74104"/>
                  </a:lnTo>
                  <a:lnTo>
                    <a:pt x="176146" y="48556"/>
                  </a:lnTo>
                  <a:lnTo>
                    <a:pt x="217214" y="27948"/>
                  </a:lnTo>
                  <a:lnTo>
                    <a:pt x="261103" y="12704"/>
                  </a:lnTo>
                  <a:lnTo>
                    <a:pt x="307390" y="3246"/>
                  </a:lnTo>
                  <a:lnTo>
                    <a:pt x="355649" y="0"/>
                  </a:lnTo>
                  <a:lnTo>
                    <a:pt x="402397" y="3084"/>
                  </a:lnTo>
                  <a:lnTo>
                    <a:pt x="447949" y="12184"/>
                  </a:lnTo>
                  <a:lnTo>
                    <a:pt x="491751" y="27072"/>
                  </a:lnTo>
                  <a:lnTo>
                    <a:pt x="533250" y="47517"/>
                  </a:lnTo>
                  <a:lnTo>
                    <a:pt x="571895" y="73292"/>
                  </a:lnTo>
                  <a:lnTo>
                    <a:pt x="607132" y="104167"/>
                  </a:lnTo>
                  <a:lnTo>
                    <a:pt x="638007" y="139404"/>
                  </a:lnTo>
                  <a:lnTo>
                    <a:pt x="663781" y="178048"/>
                  </a:lnTo>
                  <a:lnTo>
                    <a:pt x="684227" y="219548"/>
                  </a:lnTo>
                  <a:lnTo>
                    <a:pt x="699115" y="263350"/>
                  </a:lnTo>
                  <a:lnTo>
                    <a:pt x="708215" y="308901"/>
                  </a:lnTo>
                  <a:lnTo>
                    <a:pt x="711299" y="355649"/>
                  </a:lnTo>
                  <a:lnTo>
                    <a:pt x="708053" y="403909"/>
                  </a:lnTo>
                  <a:lnTo>
                    <a:pt x="698595" y="450195"/>
                  </a:lnTo>
                  <a:lnTo>
                    <a:pt x="683351" y="494084"/>
                  </a:lnTo>
                  <a:lnTo>
                    <a:pt x="662743" y="535153"/>
                  </a:lnTo>
                  <a:lnTo>
                    <a:pt x="637195" y="572977"/>
                  </a:lnTo>
                  <a:lnTo>
                    <a:pt x="607132" y="607132"/>
                  </a:lnTo>
                  <a:lnTo>
                    <a:pt x="572977" y="637195"/>
                  </a:lnTo>
                  <a:lnTo>
                    <a:pt x="535153" y="662743"/>
                  </a:lnTo>
                  <a:lnTo>
                    <a:pt x="494084" y="683351"/>
                  </a:lnTo>
                  <a:lnTo>
                    <a:pt x="450195" y="698595"/>
                  </a:lnTo>
                  <a:lnTo>
                    <a:pt x="403909" y="708053"/>
                  </a:lnTo>
                  <a:lnTo>
                    <a:pt x="355649" y="711299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302592"/>
              <a:ext cx="13004800" cy="7148830"/>
            </a:xfrm>
            <a:custGeom>
              <a:avLst/>
              <a:gdLst/>
              <a:ahLst/>
              <a:cxnLst/>
              <a:rect l="l" t="t" r="r" b="b"/>
              <a:pathLst>
                <a:path w="13004800" h="7148830">
                  <a:moveTo>
                    <a:pt x="0" y="7148399"/>
                  </a:moveTo>
                  <a:lnTo>
                    <a:pt x="0" y="0"/>
                  </a:lnTo>
                  <a:lnTo>
                    <a:pt x="13004799" y="0"/>
                  </a:lnTo>
                  <a:lnTo>
                    <a:pt x="13004799" y="7148399"/>
                  </a:lnTo>
                  <a:lnTo>
                    <a:pt x="0" y="7148399"/>
                  </a:lnTo>
                  <a:close/>
                </a:path>
              </a:pathLst>
            </a:custGeom>
            <a:solidFill>
              <a:srgbClr val="FFFFFF">
                <a:alpha val="745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25600" y="1302178"/>
            <a:ext cx="8829964" cy="5593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0239" marR="5080" indent="-1908175">
              <a:lnSpc>
                <a:spcPct val="114999"/>
              </a:lnSpc>
              <a:spcBef>
                <a:spcPts val="100"/>
              </a:spcBef>
            </a:pPr>
            <a:r>
              <a:rPr dirty="0" err="1"/>
              <a:t>情報資産における脅威</a:t>
            </a:r>
            <a:r>
              <a:rPr dirty="0"/>
              <a:t> </a:t>
            </a:r>
            <a:r>
              <a:rPr dirty="0" err="1"/>
              <a:t>技術的脅威</a:t>
            </a:r>
            <a:br>
              <a:rPr lang="en-US" dirty="0"/>
            </a:b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4" y="545324"/>
            <a:ext cx="10622616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技術的脅威</a:t>
            </a:r>
            <a:r>
              <a:rPr lang="en-US" dirty="0"/>
              <a:t>          </a:t>
            </a:r>
            <a:r>
              <a:rPr lang="vi-V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Mối đe dọa</a:t>
            </a:r>
            <a:br>
              <a:rPr lang="en-US" dirty="0"/>
            </a:br>
            <a:r>
              <a:rPr lang="en-US" b="0" i="0" dirty="0" err="1">
                <a:solidFill>
                  <a:srgbClr val="5F6368"/>
                </a:solidFill>
                <a:effectLst/>
                <a:latin typeface="Roboto" panose="020B0604020202020204" pitchFamily="2" charset="0"/>
              </a:rPr>
              <a:t>Gijutsu-teki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Roboto" panose="020B0604020202020204" pitchFamily="2" charset="0"/>
              </a:rPr>
              <a:t>kyōi</a:t>
            </a:r>
            <a:r>
              <a:rPr lang="vi-VN" b="0" i="0" dirty="0">
                <a:solidFill>
                  <a:srgbClr val="5F6368"/>
                </a:solidFill>
                <a:effectLst/>
                <a:latin typeface="Roboto" panose="020B0604020202020204" pitchFamily="2" charset="0"/>
              </a:rPr>
              <a:t>         kỹ thuật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524" y="5240817"/>
            <a:ext cx="12377420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 algn="just">
              <a:lnSpc>
                <a:spcPct val="114999"/>
              </a:lnSpc>
              <a:spcBef>
                <a:spcPts val="100"/>
              </a:spcBef>
              <a:buSzPct val="83333"/>
              <a:buFont typeface="MS PGothic"/>
              <a:buChar char="➔"/>
              <a:tabLst>
                <a:tab pos="558800" algn="l"/>
              </a:tabLst>
            </a:pPr>
            <a:r>
              <a:rPr sz="3000" spc="-5" dirty="0">
                <a:latin typeface="Arial MT"/>
                <a:cs typeface="Arial MT"/>
              </a:rPr>
              <a:t>Các </a:t>
            </a:r>
            <a:r>
              <a:rPr sz="3000" spc="-445" dirty="0">
                <a:latin typeface="Arial MT"/>
                <a:cs typeface="Arial MT"/>
              </a:rPr>
              <a:t>mối</a:t>
            </a:r>
            <a:r>
              <a:rPr sz="3000" spc="-440" dirty="0">
                <a:latin typeface="Arial MT"/>
                <a:cs typeface="Arial MT"/>
              </a:rPr>
              <a:t> </a:t>
            </a:r>
            <a:r>
              <a:rPr sz="3000" spc="-670" dirty="0">
                <a:latin typeface="Arial MT"/>
                <a:cs typeface="Arial MT"/>
              </a:rPr>
              <a:t>đe</a:t>
            </a:r>
            <a:r>
              <a:rPr sz="3000" spc="-665" dirty="0">
                <a:latin typeface="Arial MT"/>
                <a:cs typeface="Arial MT"/>
              </a:rPr>
              <a:t> </a:t>
            </a:r>
            <a:r>
              <a:rPr sz="3000" spc="-450" dirty="0">
                <a:latin typeface="Arial MT"/>
                <a:cs typeface="Arial MT"/>
              </a:rPr>
              <a:t>dọa</a:t>
            </a:r>
            <a:r>
              <a:rPr sz="3000" spc="-44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sử</a:t>
            </a:r>
            <a:r>
              <a:rPr sz="3000" spc="-170" dirty="0">
                <a:latin typeface="Arial MT"/>
                <a:cs typeface="Arial MT"/>
              </a:rPr>
              <a:t> </a:t>
            </a:r>
            <a:r>
              <a:rPr sz="3000" spc="-340" dirty="0">
                <a:latin typeface="Arial MT"/>
                <a:cs typeface="Arial MT"/>
              </a:rPr>
              <a:t>dụng </a:t>
            </a:r>
            <a:r>
              <a:rPr sz="3000" spc="-750" dirty="0">
                <a:latin typeface="Arial MT"/>
                <a:cs typeface="Arial MT"/>
              </a:rPr>
              <a:t>kỹ</a:t>
            </a:r>
            <a:r>
              <a:rPr sz="3000" spc="-665" dirty="0">
                <a:latin typeface="Arial MT"/>
                <a:cs typeface="Arial MT"/>
              </a:rPr>
              <a:t> </a:t>
            </a:r>
            <a:r>
              <a:rPr sz="3000" spc="-275" dirty="0">
                <a:latin typeface="Arial MT"/>
                <a:cs typeface="Arial MT"/>
              </a:rPr>
              <a:t>thuật </a:t>
            </a:r>
            <a:r>
              <a:rPr sz="3000" dirty="0">
                <a:latin typeface="Arial MT"/>
                <a:cs typeface="Arial MT"/>
              </a:rPr>
              <a:t>máy </a:t>
            </a:r>
            <a:r>
              <a:rPr sz="3000" spc="-5" dirty="0">
                <a:latin typeface="Arial MT"/>
                <a:cs typeface="Arial MT"/>
              </a:rPr>
              <a:t>tính </a:t>
            </a:r>
            <a:r>
              <a:rPr sz="3000" spc="-450" dirty="0">
                <a:solidFill>
                  <a:srgbClr val="CC0000"/>
                </a:solidFill>
                <a:latin typeface="Arial MT"/>
                <a:cs typeface="Arial MT"/>
              </a:rPr>
              <a:t>gọi</a:t>
            </a:r>
            <a:r>
              <a:rPr sz="3000" spc="-6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CC0000"/>
                </a:solidFill>
                <a:latin typeface="Arial MT"/>
                <a:cs typeface="Arial MT"/>
              </a:rPr>
              <a:t>là </a:t>
            </a:r>
            <a:r>
              <a:rPr sz="3000" spc="-445" dirty="0">
                <a:latin typeface="Arial MT"/>
                <a:cs typeface="Arial MT"/>
              </a:rPr>
              <a:t>mối</a:t>
            </a:r>
            <a:r>
              <a:rPr sz="3000" spc="-55" dirty="0">
                <a:latin typeface="Arial MT"/>
                <a:cs typeface="Arial MT"/>
              </a:rPr>
              <a:t> </a:t>
            </a:r>
            <a:r>
              <a:rPr sz="3000" spc="-670" dirty="0">
                <a:latin typeface="Arial MT"/>
                <a:cs typeface="Arial MT"/>
              </a:rPr>
              <a:t>đe</a:t>
            </a:r>
            <a:r>
              <a:rPr sz="3000" spc="-505" dirty="0">
                <a:latin typeface="Arial MT"/>
                <a:cs typeface="Arial MT"/>
              </a:rPr>
              <a:t> </a:t>
            </a:r>
            <a:r>
              <a:rPr sz="3000" spc="-450" dirty="0">
                <a:latin typeface="Arial MT"/>
                <a:cs typeface="Arial MT"/>
              </a:rPr>
              <a:t>dọa</a:t>
            </a:r>
            <a:r>
              <a:rPr sz="3000" spc="-70" dirty="0">
                <a:latin typeface="Arial MT"/>
                <a:cs typeface="Arial MT"/>
              </a:rPr>
              <a:t> </a:t>
            </a:r>
            <a:r>
              <a:rPr sz="3000" spc="-750" dirty="0">
                <a:latin typeface="Arial MT"/>
                <a:cs typeface="Arial MT"/>
              </a:rPr>
              <a:t>kỹ</a:t>
            </a:r>
            <a:r>
              <a:rPr sz="3000" spc="-665" dirty="0">
                <a:latin typeface="Arial MT"/>
                <a:cs typeface="Arial MT"/>
              </a:rPr>
              <a:t> </a:t>
            </a:r>
            <a:r>
              <a:rPr sz="3000" spc="-229" dirty="0">
                <a:latin typeface="Arial MT"/>
                <a:cs typeface="Arial MT"/>
              </a:rPr>
              <a:t>thuật. </a:t>
            </a:r>
            <a:r>
              <a:rPr sz="3000" spc="-2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Cá</a:t>
            </a:r>
            <a:r>
              <a:rPr sz="3000" dirty="0">
                <a:latin typeface="Arial MT"/>
                <a:cs typeface="Arial MT"/>
              </a:rPr>
              <a:t>c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mối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865" dirty="0">
                <a:latin typeface="Arial MT"/>
                <a:cs typeface="Arial MT"/>
              </a:rPr>
              <a:t>đ</a:t>
            </a:r>
            <a:r>
              <a:rPr sz="3000" spc="-480" dirty="0">
                <a:latin typeface="Arial MT"/>
                <a:cs typeface="Arial MT"/>
              </a:rPr>
              <a:t>e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500" dirty="0">
                <a:latin typeface="Arial MT"/>
                <a:cs typeface="Arial MT"/>
              </a:rPr>
              <a:t>dọ</a:t>
            </a:r>
            <a:r>
              <a:rPr sz="3000" spc="-355" dirty="0">
                <a:latin typeface="Arial MT"/>
                <a:cs typeface="Arial MT"/>
              </a:rPr>
              <a:t>a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750" dirty="0">
                <a:latin typeface="Arial MT"/>
                <a:cs typeface="Arial MT"/>
              </a:rPr>
              <a:t>kỹ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05" dirty="0">
                <a:latin typeface="Arial MT"/>
                <a:cs typeface="Arial MT"/>
              </a:rPr>
              <a:t>thuậ</a:t>
            </a:r>
            <a:r>
              <a:rPr sz="3000" spc="-140" dirty="0">
                <a:latin typeface="Arial MT"/>
                <a:cs typeface="Arial MT"/>
              </a:rPr>
              <a:t>t</a:t>
            </a:r>
            <a:r>
              <a:rPr sz="3000" spc="40" dirty="0"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tiê</a:t>
            </a:r>
            <a:r>
              <a:rPr sz="3000" dirty="0">
                <a:solidFill>
                  <a:srgbClr val="C82506"/>
                </a:solidFill>
                <a:latin typeface="Arial MT"/>
                <a:cs typeface="Arial MT"/>
              </a:rPr>
              <a:t>u</a:t>
            </a:r>
            <a:r>
              <a:rPr sz="3000" spc="-10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345" dirty="0">
                <a:solidFill>
                  <a:srgbClr val="C82506"/>
                </a:solidFill>
                <a:latin typeface="Arial MT"/>
                <a:cs typeface="Arial MT"/>
              </a:rPr>
              <a:t>biể</a:t>
            </a:r>
            <a:r>
              <a:rPr sz="3000" spc="-320" dirty="0">
                <a:solidFill>
                  <a:srgbClr val="C82506"/>
                </a:solidFill>
                <a:latin typeface="Arial MT"/>
                <a:cs typeface="Arial MT"/>
              </a:rPr>
              <a:t>u</a:t>
            </a:r>
            <a:r>
              <a:rPr sz="3000" spc="-5" dirty="0">
                <a:solidFill>
                  <a:srgbClr val="C82506"/>
                </a:solidFill>
                <a:latin typeface="Arial MT"/>
                <a:cs typeface="Arial MT"/>
              </a:rPr>
              <a:t> l</a:t>
            </a:r>
            <a:r>
              <a:rPr sz="3000" dirty="0">
                <a:solidFill>
                  <a:srgbClr val="C82506"/>
                </a:solidFill>
                <a:latin typeface="Arial MT"/>
                <a:cs typeface="Arial MT"/>
              </a:rPr>
              <a:t>à</a:t>
            </a:r>
            <a:r>
              <a:rPr sz="3000" spc="25" dirty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tru</a:t>
            </a:r>
            <a:r>
              <a:rPr sz="3000" dirty="0">
                <a:latin typeface="Arial MT"/>
                <a:cs typeface="Arial MT"/>
              </a:rPr>
              <a:t>y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cập</a:t>
            </a:r>
            <a:r>
              <a:rPr sz="3000" spc="-5" dirty="0">
                <a:latin typeface="Arial MT"/>
                <a:cs typeface="Arial MT"/>
              </a:rPr>
              <a:t> trá</a:t>
            </a:r>
            <a:r>
              <a:rPr sz="3000" dirty="0">
                <a:latin typeface="Arial MT"/>
                <a:cs typeface="Arial MT"/>
              </a:rPr>
              <a:t>i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phép</a:t>
            </a:r>
            <a:r>
              <a:rPr sz="3000" dirty="0">
                <a:latin typeface="Arial MT"/>
                <a:cs typeface="Arial MT"/>
              </a:rPr>
              <a:t>,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vi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rút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máy</a:t>
            </a:r>
            <a:r>
              <a:rPr sz="3000" spc="-5" dirty="0">
                <a:latin typeface="Arial MT"/>
                <a:cs typeface="Arial MT"/>
              </a:rPr>
              <a:t> tính,  </a:t>
            </a:r>
            <a:r>
              <a:rPr sz="3000" spc="-335" dirty="0">
                <a:solidFill>
                  <a:srgbClr val="FF0000"/>
                </a:solidFill>
                <a:latin typeface="Arial MT"/>
                <a:cs typeface="Arial MT"/>
              </a:rPr>
              <a:t>cũng</a:t>
            </a:r>
            <a:r>
              <a:rPr sz="30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000" spc="-270" dirty="0">
                <a:solidFill>
                  <a:srgbClr val="FF0000"/>
                </a:solidFill>
                <a:latin typeface="Arial MT"/>
                <a:cs typeface="Arial MT"/>
              </a:rPr>
              <a:t>nh</a:t>
            </a:r>
            <a:r>
              <a:rPr sz="3000" spc="-470" dirty="0">
                <a:solidFill>
                  <a:srgbClr val="FF0000"/>
                </a:solidFill>
                <a:latin typeface="Arial MT"/>
                <a:cs typeface="Arial MT"/>
              </a:rPr>
              <a:t>ư</a:t>
            </a:r>
            <a:r>
              <a:rPr sz="30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rất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75" dirty="0">
                <a:latin typeface="Arial MT"/>
                <a:cs typeface="Arial MT"/>
              </a:rPr>
              <a:t>nhiề</a:t>
            </a:r>
            <a:r>
              <a:rPr sz="3000" spc="-260" dirty="0">
                <a:latin typeface="Arial MT"/>
                <a:cs typeface="Arial MT"/>
              </a:rPr>
              <a:t>u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10" dirty="0">
                <a:latin typeface="Arial MT"/>
                <a:cs typeface="Arial MT"/>
              </a:rPr>
              <a:t>th</a:t>
            </a:r>
            <a:r>
              <a:rPr sz="3000" spc="-730" dirty="0">
                <a:latin typeface="Arial MT"/>
                <a:cs typeface="Arial MT"/>
              </a:rPr>
              <a:t>ủ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305" dirty="0">
                <a:latin typeface="Arial MT"/>
                <a:cs typeface="Arial MT"/>
              </a:rPr>
              <a:t>thuậ</a:t>
            </a:r>
            <a:r>
              <a:rPr sz="3000" spc="-140" dirty="0">
                <a:latin typeface="Arial MT"/>
                <a:cs typeface="Arial MT"/>
              </a:rPr>
              <a:t>t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và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các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70" dirty="0">
                <a:latin typeface="Arial MT"/>
                <a:cs typeface="Arial MT"/>
              </a:rPr>
              <a:t>tấ</a:t>
            </a:r>
            <a:r>
              <a:rPr sz="3000" spc="-405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công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khác.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300" y="2743424"/>
            <a:ext cx="11318240" cy="1589666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55"/>
              </a:spcBef>
            </a:pPr>
            <a:r>
              <a:rPr sz="3000" b="1" spc="-5" dirty="0">
                <a:latin typeface="MS PGothic"/>
                <a:cs typeface="MS PGothic"/>
              </a:rPr>
              <a:t>コンピュータ技術を使った脅</a:t>
            </a:r>
            <a:r>
              <a:rPr sz="3000" b="1" spc="30" dirty="0">
                <a:latin typeface="MS PGothic"/>
                <a:cs typeface="MS PGothic"/>
              </a:rPr>
              <a:t>威</a:t>
            </a:r>
            <a:r>
              <a:rPr sz="3000" b="1" dirty="0">
                <a:solidFill>
                  <a:srgbClr val="C82506"/>
                </a:solidFill>
                <a:latin typeface="MS PGothic"/>
                <a:cs typeface="MS PGothic"/>
              </a:rPr>
              <a:t>を</a:t>
            </a:r>
            <a:r>
              <a:rPr sz="3000" b="1" dirty="0">
                <a:latin typeface="MS PGothic"/>
                <a:cs typeface="MS PGothic"/>
              </a:rPr>
              <a:t>技術的脅威</a:t>
            </a:r>
            <a:r>
              <a:rPr sz="3000" b="1" spc="-5" dirty="0">
                <a:solidFill>
                  <a:srgbClr val="C82506"/>
                </a:solidFill>
                <a:latin typeface="MS PGothic"/>
                <a:cs typeface="MS PGothic"/>
              </a:rPr>
              <a:t>といいま</a:t>
            </a:r>
            <a:r>
              <a:rPr sz="3000" b="1" spc="5" dirty="0">
                <a:solidFill>
                  <a:srgbClr val="C82506"/>
                </a:solidFill>
                <a:latin typeface="MS PGothic"/>
                <a:cs typeface="MS PGothic"/>
              </a:rPr>
              <a:t>す</a:t>
            </a:r>
            <a:r>
              <a:rPr sz="3000" b="1" dirty="0">
                <a:latin typeface="MS PGothic"/>
                <a:cs typeface="MS PGothic"/>
              </a:rPr>
              <a:t>。</a:t>
            </a:r>
          </a:p>
          <a:p>
            <a:pPr marL="85725" marR="1249680">
              <a:lnSpc>
                <a:spcPct val="114999"/>
              </a:lnSpc>
            </a:pPr>
            <a:r>
              <a:rPr sz="3000" b="1" dirty="0">
                <a:latin typeface="MS PGothic"/>
                <a:cs typeface="MS PGothic"/>
              </a:rPr>
              <a:t>技術的脅威</a:t>
            </a:r>
            <a:r>
              <a:rPr sz="3000" b="1" dirty="0">
                <a:solidFill>
                  <a:srgbClr val="C82506"/>
                </a:solidFill>
                <a:latin typeface="MS PGothic"/>
                <a:cs typeface="MS PGothic"/>
              </a:rPr>
              <a:t>は</a:t>
            </a:r>
            <a:r>
              <a:rPr sz="3000" b="1" spc="-5" dirty="0">
                <a:latin typeface="MS PGothic"/>
                <a:cs typeface="MS PGothic"/>
              </a:rPr>
              <a:t>、不正アクセスやコンピュータウイル</a:t>
            </a:r>
            <a:r>
              <a:rPr sz="3000" b="1" dirty="0">
                <a:latin typeface="MS PGothic"/>
                <a:cs typeface="MS PGothic"/>
              </a:rPr>
              <a:t>ス</a:t>
            </a:r>
            <a:r>
              <a:rPr sz="3000" b="1" spc="-5" dirty="0">
                <a:solidFill>
                  <a:srgbClr val="CC0000"/>
                </a:solidFill>
                <a:latin typeface="MS PGothic"/>
                <a:cs typeface="MS PGothic"/>
              </a:rPr>
              <a:t>をはじ</a:t>
            </a:r>
            <a:r>
              <a:rPr sz="3000" b="1" dirty="0">
                <a:solidFill>
                  <a:srgbClr val="CC0000"/>
                </a:solidFill>
                <a:latin typeface="MS PGothic"/>
                <a:cs typeface="MS PGothic"/>
              </a:rPr>
              <a:t>め</a:t>
            </a:r>
            <a:r>
              <a:rPr sz="3000" b="1" dirty="0">
                <a:latin typeface="MS PGothic"/>
                <a:cs typeface="MS PGothic"/>
              </a:rPr>
              <a:t>、 </a:t>
            </a:r>
            <a:r>
              <a:rPr sz="3000" b="1" spc="-5" dirty="0" err="1">
                <a:solidFill>
                  <a:srgbClr val="FF0000"/>
                </a:solidFill>
                <a:latin typeface="MS PGothic"/>
                <a:cs typeface="MS PGothic"/>
              </a:rPr>
              <a:t>さまざま</a:t>
            </a:r>
            <a:r>
              <a:rPr sz="3000" b="1" spc="-5" dirty="0" err="1">
                <a:latin typeface="MS PGothic"/>
                <a:cs typeface="MS PGothic"/>
              </a:rPr>
              <a:t>な手口や</a:t>
            </a:r>
            <a:r>
              <a:rPr lang="vi-VN" sz="3000" b="1" spc="-5" dirty="0">
                <a:latin typeface="MS PGothic"/>
                <a:cs typeface="MS PGothic"/>
              </a:rPr>
              <a:t>  </a:t>
            </a:r>
            <a:r>
              <a:rPr sz="3000" b="1" spc="-5" dirty="0" err="1">
                <a:latin typeface="MS PGothic"/>
                <a:cs typeface="MS PGothic"/>
              </a:rPr>
              <a:t>攻撃</a:t>
            </a:r>
            <a:r>
              <a:rPr lang="vi-VN" sz="3000" b="1" spc="-5" dirty="0">
                <a:latin typeface="MS PGothic"/>
                <a:cs typeface="MS PGothic"/>
              </a:rPr>
              <a:t>(</a:t>
            </a:r>
            <a:r>
              <a:rPr lang="en-US" sz="3200" b="0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Kō</a:t>
            </a:r>
            <a:r>
              <a:rPr lang="vi-VN" sz="32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geki) </a:t>
            </a:r>
            <a:r>
              <a:rPr sz="3000" b="1" spc="-5" dirty="0" err="1">
                <a:latin typeface="MS PGothic"/>
                <a:cs typeface="MS PGothic"/>
              </a:rPr>
              <a:t>があります</a:t>
            </a:r>
            <a:r>
              <a:rPr sz="3000" b="1" spc="-5" dirty="0">
                <a:latin typeface="MS PGothic"/>
                <a:cs typeface="MS PGothic"/>
              </a:rPr>
              <a:t>。</a:t>
            </a:r>
            <a:endParaRPr sz="3000" b="1" dirty="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324"/>
            <a:ext cx="40894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技術的脅威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300" y="2743424"/>
            <a:ext cx="6002655" cy="4185120"/>
          </a:xfrm>
          <a:prstGeom prst="rect">
            <a:avLst/>
          </a:prstGeom>
          <a:ln w="28574">
            <a:solidFill>
              <a:srgbClr val="C8250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85725">
              <a:spcBef>
                <a:spcPts val="555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lang="en-US" sz="3000" spc="-5" dirty="0">
                <a:latin typeface="Times New Roman"/>
                <a:cs typeface="Times New Roman"/>
              </a:rPr>
              <a:t> </a:t>
            </a:r>
            <a:r>
              <a:rPr sz="3000" dirty="0" err="1">
                <a:latin typeface="MS PGothic"/>
                <a:cs typeface="MS PGothic"/>
              </a:rPr>
              <a:t>フィッシング</a:t>
            </a:r>
            <a:r>
              <a:rPr lang="vi-VN" sz="3000" dirty="0">
                <a:latin typeface="MS PGothic"/>
                <a:cs typeface="MS PGothic"/>
              </a:rPr>
              <a:t>  (</a:t>
            </a:r>
            <a:r>
              <a:rPr lang="vi-VN" sz="3000" spc="-5" dirty="0">
                <a:latin typeface="Times New Roman"/>
                <a:cs typeface="Times New Roman"/>
              </a:rPr>
              <a:t>Phishing)</a:t>
            </a:r>
            <a:endParaRPr sz="300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" dirty="0">
                <a:latin typeface="Arial MT"/>
                <a:cs typeface="Arial MT"/>
              </a:rPr>
              <a:t>DNS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5" dirty="0">
                <a:latin typeface="MS PGothic"/>
                <a:cs typeface="MS PGothic"/>
              </a:rPr>
              <a:t>キャッシュポイズニング</a:t>
            </a:r>
            <a:endParaRPr sz="300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" dirty="0">
                <a:latin typeface="Arial MT"/>
                <a:cs typeface="Arial MT"/>
              </a:rPr>
              <a:t>SQL</a:t>
            </a:r>
            <a:r>
              <a:rPr sz="3000" spc="-150" dirty="0">
                <a:latin typeface="Arial MT"/>
                <a:cs typeface="Arial MT"/>
              </a:rPr>
              <a:t> </a:t>
            </a:r>
            <a:r>
              <a:rPr sz="3000" spc="-5" dirty="0">
                <a:latin typeface="MS PGothic"/>
                <a:cs typeface="MS PGothic"/>
              </a:rPr>
              <a:t>インジェクション</a:t>
            </a:r>
            <a:endParaRPr sz="300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" dirty="0">
                <a:latin typeface="Arial MT"/>
                <a:cs typeface="Arial MT"/>
              </a:rPr>
              <a:t>DoS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dirty="0" err="1">
                <a:latin typeface="MS PGothic"/>
                <a:cs typeface="MS PGothic"/>
              </a:rPr>
              <a:t>攻撃</a:t>
            </a:r>
            <a:r>
              <a:rPr lang="vi-VN" sz="3000" dirty="0">
                <a:latin typeface="MS PGothic"/>
                <a:cs typeface="MS PGothic"/>
              </a:rPr>
              <a:t> (kougeki)</a:t>
            </a:r>
            <a:endParaRPr sz="3000" dirty="0">
              <a:latin typeface="MS PGothic"/>
              <a:cs typeface="MS PGothic"/>
            </a:endParaRPr>
          </a:p>
          <a:p>
            <a:pPr>
              <a:lnSpc>
                <a:spcPct val="100000"/>
              </a:lnSpc>
            </a:pPr>
            <a:endParaRPr sz="365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</a:pPr>
            <a:r>
              <a:rPr sz="3000" dirty="0">
                <a:latin typeface="MS PGothic"/>
                <a:cs typeface="MS PGothic"/>
              </a:rPr>
              <a:t>・ディレクトリトラバーサル攻撃</a:t>
            </a:r>
          </a:p>
          <a:p>
            <a:pPr marL="85725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25" dirty="0">
                <a:latin typeface="Arial MT"/>
                <a:cs typeface="Arial MT"/>
              </a:rPr>
              <a:t>Web</a:t>
            </a:r>
            <a:r>
              <a:rPr sz="3000" spc="-45" dirty="0">
                <a:latin typeface="Arial MT"/>
                <a:cs typeface="Arial MT"/>
              </a:rPr>
              <a:t> </a:t>
            </a:r>
            <a:r>
              <a:rPr sz="3000" spc="-5" dirty="0">
                <a:latin typeface="MS PGothic"/>
                <a:cs typeface="MS PGothic"/>
              </a:rPr>
              <a:t>ビーコン</a:t>
            </a:r>
            <a:endParaRPr sz="3000" dirty="0">
              <a:latin typeface="MS PGothic"/>
              <a:cs typeface="MS PGothic"/>
            </a:endParaRPr>
          </a:p>
          <a:p>
            <a:pPr marL="85725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dirty="0" err="1">
                <a:latin typeface="MS PGothic"/>
                <a:cs typeface="MS PGothic"/>
              </a:rPr>
              <a:t>キーロガーの悪用</a:t>
            </a:r>
            <a:r>
              <a:rPr lang="vi-VN" sz="3000" dirty="0">
                <a:latin typeface="MS PGothic"/>
                <a:cs typeface="MS PGothic"/>
              </a:rPr>
              <a:t> (</a:t>
            </a:r>
            <a:r>
              <a:rPr lang="en-US" sz="3200" b="0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akuyō</a:t>
            </a:r>
            <a:r>
              <a:rPr lang="vi-VN" sz="3200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)</a:t>
            </a:r>
            <a:endParaRPr sz="3000" dirty="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73875" y="2732630"/>
            <a:ext cx="5102860" cy="47574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00" dirty="0">
                <a:latin typeface="Arial MT"/>
                <a:cs typeface="Arial MT"/>
              </a:rPr>
              <a:t>Tấ</a:t>
            </a:r>
            <a:r>
              <a:rPr sz="3000" spc="-345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công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00" dirty="0">
                <a:latin typeface="Arial MT"/>
                <a:cs typeface="Arial MT"/>
              </a:rPr>
              <a:t>gi</a:t>
            </a:r>
            <a:r>
              <a:rPr sz="3000" spc="-750" dirty="0">
                <a:latin typeface="Arial MT"/>
                <a:cs typeface="Arial MT"/>
              </a:rPr>
              <a:t>ả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mạo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254" dirty="0">
                <a:latin typeface="Arial MT"/>
                <a:cs typeface="Arial MT"/>
              </a:rPr>
              <a:t>Nhiễ</a:t>
            </a:r>
            <a:r>
              <a:rPr sz="3000" spc="-335" dirty="0">
                <a:latin typeface="Arial MT"/>
                <a:cs typeface="Arial MT"/>
              </a:rPr>
              <a:t>m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1075" dirty="0">
                <a:latin typeface="Arial MT"/>
                <a:cs typeface="Arial MT"/>
              </a:rPr>
              <a:t>độ</a:t>
            </a:r>
            <a:r>
              <a:rPr sz="3000" spc="-535" dirty="0">
                <a:latin typeface="Arial MT"/>
                <a:cs typeface="Arial MT"/>
              </a:rPr>
              <a:t>c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84" dirty="0">
                <a:latin typeface="Arial MT"/>
                <a:cs typeface="Arial MT"/>
              </a:rPr>
              <a:t>b</a:t>
            </a:r>
            <a:r>
              <a:rPr sz="3000" spc="-860" dirty="0">
                <a:latin typeface="Arial MT"/>
                <a:cs typeface="Arial MT"/>
              </a:rPr>
              <a:t>ộ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80" dirty="0">
                <a:latin typeface="Arial MT"/>
                <a:cs typeface="Arial MT"/>
              </a:rPr>
              <a:t>nh</a:t>
            </a:r>
            <a:r>
              <a:rPr sz="3000" spc="-490" dirty="0">
                <a:latin typeface="Arial MT"/>
                <a:cs typeface="Arial MT"/>
              </a:rPr>
              <a:t>ớ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944" dirty="0">
                <a:latin typeface="Arial MT"/>
                <a:cs typeface="Arial MT"/>
              </a:rPr>
              <a:t>đệ</a:t>
            </a:r>
            <a:r>
              <a:rPr sz="3000" spc="-785" dirty="0">
                <a:latin typeface="Arial MT"/>
                <a:cs typeface="Arial MT"/>
              </a:rPr>
              <a:t>m</a:t>
            </a:r>
            <a:r>
              <a:rPr sz="3000" spc="-5" dirty="0">
                <a:latin typeface="Arial MT"/>
                <a:cs typeface="Arial MT"/>
              </a:rPr>
              <a:t> DNS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" dirty="0">
                <a:latin typeface="Arial MT"/>
                <a:cs typeface="Arial MT"/>
              </a:rPr>
              <a:t>SQL</a:t>
            </a:r>
            <a:r>
              <a:rPr sz="3000" spc="-16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Injection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00" dirty="0">
                <a:latin typeface="Arial MT"/>
                <a:cs typeface="Arial MT"/>
              </a:rPr>
              <a:t>Tấ</a:t>
            </a:r>
            <a:r>
              <a:rPr sz="3000" spc="-345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công</a:t>
            </a:r>
            <a:r>
              <a:rPr sz="3000" spc="-5" dirty="0">
                <a:latin typeface="Arial MT"/>
                <a:cs typeface="Arial MT"/>
              </a:rPr>
              <a:t> Dos</a:t>
            </a:r>
            <a:endParaRPr sz="3000">
              <a:latin typeface="Arial MT"/>
              <a:cs typeface="Arial MT"/>
            </a:endParaRPr>
          </a:p>
          <a:p>
            <a:pPr marL="328930">
              <a:lnSpc>
                <a:spcPct val="100000"/>
              </a:lnSpc>
              <a:spcBef>
                <a:spcPts val="540"/>
              </a:spcBef>
            </a:pPr>
            <a:r>
              <a:rPr sz="3000" spc="-335" dirty="0">
                <a:latin typeface="Arial MT"/>
                <a:cs typeface="Arial MT"/>
              </a:rPr>
              <a:t>(tấn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công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225" dirty="0">
                <a:latin typeface="Arial MT"/>
                <a:cs typeface="Arial MT"/>
              </a:rPr>
              <a:t>t</a:t>
            </a:r>
            <a:r>
              <a:rPr sz="3000" spc="-780" dirty="0">
                <a:latin typeface="Arial MT"/>
                <a:cs typeface="Arial MT"/>
              </a:rPr>
              <a:t>ừ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335" dirty="0">
                <a:latin typeface="Arial MT"/>
                <a:cs typeface="Arial MT"/>
              </a:rPr>
              <a:t>chối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620" dirty="0">
                <a:latin typeface="Arial MT"/>
                <a:cs typeface="Arial MT"/>
              </a:rPr>
              <a:t>dịc</a:t>
            </a:r>
            <a:r>
              <a:rPr sz="3000" spc="-500" dirty="0">
                <a:latin typeface="Arial MT"/>
                <a:cs typeface="Arial MT"/>
              </a:rPr>
              <a:t>h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445" dirty="0">
                <a:latin typeface="Arial MT"/>
                <a:cs typeface="Arial MT"/>
              </a:rPr>
              <a:t>vụ)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00" dirty="0">
                <a:latin typeface="Arial MT"/>
                <a:cs typeface="Arial MT"/>
              </a:rPr>
              <a:t>Tấ</a:t>
            </a:r>
            <a:r>
              <a:rPr sz="3000" spc="-345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công</a:t>
            </a:r>
            <a:r>
              <a:rPr sz="3000" spc="-5" dirty="0">
                <a:latin typeface="Arial MT"/>
                <a:cs typeface="Arial MT"/>
              </a:rPr>
              <a:t> Director</a:t>
            </a:r>
            <a:r>
              <a:rPr sz="3000" dirty="0">
                <a:latin typeface="Arial MT"/>
                <a:cs typeface="Arial MT"/>
              </a:rPr>
              <a:t>y</a:t>
            </a:r>
            <a:r>
              <a:rPr sz="3000" spc="-60" dirty="0">
                <a:latin typeface="Arial MT"/>
                <a:cs typeface="Arial MT"/>
              </a:rPr>
              <a:t> </a:t>
            </a:r>
            <a:r>
              <a:rPr sz="3000" spc="-114" dirty="0">
                <a:latin typeface="Arial MT"/>
                <a:cs typeface="Arial MT"/>
              </a:rPr>
              <a:t>T</a:t>
            </a:r>
            <a:r>
              <a:rPr sz="3000" dirty="0">
                <a:latin typeface="Arial MT"/>
                <a:cs typeface="Arial MT"/>
              </a:rPr>
              <a:t>raversal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500" dirty="0">
                <a:latin typeface="Arial MT"/>
                <a:cs typeface="Arial MT"/>
              </a:rPr>
              <a:t>Tậ</a:t>
            </a:r>
            <a:r>
              <a:rPr sz="3000" spc="-345" dirty="0">
                <a:latin typeface="Arial MT"/>
                <a:cs typeface="Arial MT"/>
              </a:rPr>
              <a:t>p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ti</a:t>
            </a:r>
            <a:r>
              <a:rPr sz="3000" dirty="0">
                <a:latin typeface="Arial MT"/>
                <a:cs typeface="Arial MT"/>
              </a:rPr>
              <a:t>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780" dirty="0">
                <a:latin typeface="Arial MT"/>
                <a:cs typeface="Arial MT"/>
              </a:rPr>
              <a:t>chỉ</a:t>
            </a:r>
            <a:r>
              <a:rPr sz="3000" spc="-5" dirty="0">
                <a:latin typeface="Arial MT"/>
                <a:cs typeface="Arial MT"/>
              </a:rPr>
              <a:t> báo</a:t>
            </a:r>
            <a:endParaRPr sz="3000">
              <a:latin typeface="Arial MT"/>
              <a:cs typeface="Arial MT"/>
            </a:endParaRPr>
          </a:p>
          <a:p>
            <a:pPr marL="265430" marR="875030" indent="-253365">
              <a:lnSpc>
                <a:spcPct val="114999"/>
              </a:lnSpc>
            </a:pPr>
            <a:r>
              <a:rPr sz="3000" dirty="0">
                <a:latin typeface="MS PGothic"/>
                <a:cs typeface="MS PGothic"/>
              </a:rPr>
              <a:t>・</a:t>
            </a:r>
            <a:r>
              <a:rPr sz="3000" spc="-440" dirty="0">
                <a:latin typeface="Arial MT"/>
                <a:cs typeface="Arial MT"/>
              </a:rPr>
              <a:t>Lạ</a:t>
            </a:r>
            <a:r>
              <a:rPr sz="3000" spc="-465" dirty="0">
                <a:latin typeface="Arial MT"/>
                <a:cs typeface="Arial MT"/>
              </a:rPr>
              <a:t>m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360" dirty="0">
                <a:latin typeface="Arial MT"/>
                <a:cs typeface="Arial MT"/>
              </a:rPr>
              <a:t>dụn</a:t>
            </a:r>
            <a:r>
              <a:rPr sz="3000" spc="-280" dirty="0">
                <a:latin typeface="Arial MT"/>
                <a:cs typeface="Arial MT"/>
              </a:rPr>
              <a:t>g</a:t>
            </a:r>
            <a:r>
              <a:rPr sz="3000" spc="-5" dirty="0">
                <a:latin typeface="Arial MT"/>
                <a:cs typeface="Arial MT"/>
              </a:rPr>
              <a:t> trìn</a:t>
            </a:r>
            <a:r>
              <a:rPr sz="3000" dirty="0">
                <a:latin typeface="Arial MT"/>
                <a:cs typeface="Arial MT"/>
              </a:rPr>
              <a:t>h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dirty="0">
                <a:latin typeface="Arial MT"/>
                <a:cs typeface="Arial MT"/>
              </a:rPr>
              <a:t>o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dõi  thao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tác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bàn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phím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6574" y="2889094"/>
            <a:ext cx="3429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MS PGothic"/>
                <a:cs typeface="MS PGothic"/>
              </a:rPr>
              <a:t>➔</a:t>
            </a:r>
            <a:endParaRPr sz="25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500" y="8336225"/>
            <a:ext cx="9277985" cy="1108710"/>
          </a:xfrm>
          <a:prstGeom prst="rect">
            <a:avLst/>
          </a:prstGeom>
          <a:solidFill>
            <a:srgbClr val="C82506"/>
          </a:solidFill>
        </p:spPr>
        <p:txBody>
          <a:bodyPr vert="horz" wrap="square" lIns="0" tIns="309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40"/>
              </a:spcBef>
            </a:pPr>
            <a:r>
              <a:rPr sz="3000" dirty="0">
                <a:solidFill>
                  <a:srgbClr val="FFFFFF"/>
                </a:solidFill>
                <a:latin typeface="MS PGothic"/>
                <a:cs typeface="MS PGothic"/>
              </a:rPr>
              <a:t>詳しくはチームワークによって理解しましょう</a:t>
            </a:r>
            <a:endParaRPr sz="30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9440" y="8911740"/>
              <a:ext cx="787500" cy="787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37539" y="8924439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4" h="711834">
                  <a:moveTo>
                    <a:pt x="355649" y="711299"/>
                  </a:moveTo>
                  <a:lnTo>
                    <a:pt x="307390" y="708053"/>
                  </a:lnTo>
                  <a:lnTo>
                    <a:pt x="261103" y="698595"/>
                  </a:lnTo>
                  <a:lnTo>
                    <a:pt x="217214" y="683351"/>
                  </a:lnTo>
                  <a:lnTo>
                    <a:pt x="176146" y="662743"/>
                  </a:lnTo>
                  <a:lnTo>
                    <a:pt x="138322" y="637195"/>
                  </a:lnTo>
                  <a:lnTo>
                    <a:pt x="104167" y="607132"/>
                  </a:lnTo>
                  <a:lnTo>
                    <a:pt x="74104" y="572977"/>
                  </a:lnTo>
                  <a:lnTo>
                    <a:pt x="48556" y="535153"/>
                  </a:lnTo>
                  <a:lnTo>
                    <a:pt x="27948" y="494084"/>
                  </a:lnTo>
                  <a:lnTo>
                    <a:pt x="12704" y="450195"/>
                  </a:lnTo>
                  <a:lnTo>
                    <a:pt x="3246" y="403909"/>
                  </a:lnTo>
                  <a:lnTo>
                    <a:pt x="0" y="355649"/>
                  </a:lnTo>
                  <a:lnTo>
                    <a:pt x="3246" y="307390"/>
                  </a:lnTo>
                  <a:lnTo>
                    <a:pt x="12704" y="261103"/>
                  </a:lnTo>
                  <a:lnTo>
                    <a:pt x="27948" y="217214"/>
                  </a:lnTo>
                  <a:lnTo>
                    <a:pt x="48556" y="176146"/>
                  </a:lnTo>
                  <a:lnTo>
                    <a:pt x="74104" y="138322"/>
                  </a:lnTo>
                  <a:lnTo>
                    <a:pt x="104167" y="104166"/>
                  </a:lnTo>
                  <a:lnTo>
                    <a:pt x="138322" y="74104"/>
                  </a:lnTo>
                  <a:lnTo>
                    <a:pt x="176146" y="48556"/>
                  </a:lnTo>
                  <a:lnTo>
                    <a:pt x="217214" y="27948"/>
                  </a:lnTo>
                  <a:lnTo>
                    <a:pt x="261103" y="12704"/>
                  </a:lnTo>
                  <a:lnTo>
                    <a:pt x="307390" y="3246"/>
                  </a:lnTo>
                  <a:lnTo>
                    <a:pt x="355649" y="0"/>
                  </a:lnTo>
                  <a:lnTo>
                    <a:pt x="402397" y="3084"/>
                  </a:lnTo>
                  <a:lnTo>
                    <a:pt x="447949" y="12184"/>
                  </a:lnTo>
                  <a:lnTo>
                    <a:pt x="491751" y="27072"/>
                  </a:lnTo>
                  <a:lnTo>
                    <a:pt x="533250" y="47517"/>
                  </a:lnTo>
                  <a:lnTo>
                    <a:pt x="571895" y="73292"/>
                  </a:lnTo>
                  <a:lnTo>
                    <a:pt x="607132" y="104167"/>
                  </a:lnTo>
                  <a:lnTo>
                    <a:pt x="638007" y="139404"/>
                  </a:lnTo>
                  <a:lnTo>
                    <a:pt x="663781" y="178048"/>
                  </a:lnTo>
                  <a:lnTo>
                    <a:pt x="684227" y="219548"/>
                  </a:lnTo>
                  <a:lnTo>
                    <a:pt x="699115" y="263350"/>
                  </a:lnTo>
                  <a:lnTo>
                    <a:pt x="708215" y="308901"/>
                  </a:lnTo>
                  <a:lnTo>
                    <a:pt x="711299" y="355649"/>
                  </a:lnTo>
                  <a:lnTo>
                    <a:pt x="708053" y="403909"/>
                  </a:lnTo>
                  <a:lnTo>
                    <a:pt x="698595" y="450195"/>
                  </a:lnTo>
                  <a:lnTo>
                    <a:pt x="683351" y="494084"/>
                  </a:lnTo>
                  <a:lnTo>
                    <a:pt x="662743" y="535153"/>
                  </a:lnTo>
                  <a:lnTo>
                    <a:pt x="637195" y="572977"/>
                  </a:lnTo>
                  <a:lnTo>
                    <a:pt x="607132" y="607132"/>
                  </a:lnTo>
                  <a:lnTo>
                    <a:pt x="572977" y="637195"/>
                  </a:lnTo>
                  <a:lnTo>
                    <a:pt x="535153" y="662743"/>
                  </a:lnTo>
                  <a:lnTo>
                    <a:pt x="494084" y="683351"/>
                  </a:lnTo>
                  <a:lnTo>
                    <a:pt x="450195" y="698595"/>
                  </a:lnTo>
                  <a:lnTo>
                    <a:pt x="403909" y="708053"/>
                  </a:lnTo>
                  <a:lnTo>
                    <a:pt x="355649" y="711299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302592"/>
              <a:ext cx="13004800" cy="7148830"/>
            </a:xfrm>
            <a:custGeom>
              <a:avLst/>
              <a:gdLst/>
              <a:ahLst/>
              <a:cxnLst/>
              <a:rect l="l" t="t" r="r" b="b"/>
              <a:pathLst>
                <a:path w="13004800" h="7148830">
                  <a:moveTo>
                    <a:pt x="0" y="7148399"/>
                  </a:moveTo>
                  <a:lnTo>
                    <a:pt x="0" y="0"/>
                  </a:lnTo>
                  <a:lnTo>
                    <a:pt x="13004799" y="0"/>
                  </a:lnTo>
                  <a:lnTo>
                    <a:pt x="13004799" y="7148399"/>
                  </a:lnTo>
                  <a:lnTo>
                    <a:pt x="0" y="7148399"/>
                  </a:lnTo>
                  <a:close/>
                </a:path>
              </a:pathLst>
            </a:custGeom>
            <a:solidFill>
              <a:srgbClr val="FFFFFF">
                <a:alpha val="745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86715" y="4345863"/>
            <a:ext cx="18300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0" dirty="0">
                <a:solidFill>
                  <a:srgbClr val="C63024"/>
                </a:solidFill>
                <a:latin typeface="Arial"/>
                <a:cs typeface="Arial"/>
              </a:rPr>
              <a:t>Q&amp;A</a:t>
            </a:r>
            <a:endParaRPr sz="6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850" y="466980"/>
            <a:ext cx="487870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5" dirty="0">
                <a:solidFill>
                  <a:srgbClr val="C63024"/>
                </a:solidFill>
                <a:latin typeface="MS PGothic"/>
                <a:cs typeface="MS PGothic"/>
              </a:rPr>
              <a:t>【</a:t>
            </a:r>
            <a:r>
              <a:rPr sz="6500" spc="-5" dirty="0">
                <a:solidFill>
                  <a:srgbClr val="C63024"/>
                </a:solidFill>
                <a:latin typeface="MS PGothic"/>
                <a:cs typeface="MS PGothic"/>
              </a:rPr>
              <a:t>フィッシン</a:t>
            </a:r>
            <a:r>
              <a:rPr sz="6500" spc="15" dirty="0">
                <a:solidFill>
                  <a:srgbClr val="C63024"/>
                </a:solidFill>
                <a:latin typeface="MS PGothic"/>
                <a:cs typeface="MS PGothic"/>
              </a:rPr>
              <a:t>グ</a:t>
            </a:r>
            <a:r>
              <a:rPr sz="6400" dirty="0">
                <a:solidFill>
                  <a:srgbClr val="C63024"/>
                </a:solidFill>
                <a:latin typeface="MS PGothic"/>
                <a:cs typeface="MS PGothic"/>
              </a:rPr>
              <a:t>】</a:t>
            </a:r>
            <a:endParaRPr sz="6400">
              <a:latin typeface="MS PGothic"/>
              <a:cs typeface="MS P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3150" y="2364962"/>
            <a:ext cx="4902200" cy="2179955"/>
          </a:xfrm>
          <a:custGeom>
            <a:avLst/>
            <a:gdLst/>
            <a:ahLst/>
            <a:cxnLst/>
            <a:rect l="l" t="t" r="r" b="b"/>
            <a:pathLst>
              <a:path w="4902200" h="2179954">
                <a:moveTo>
                  <a:pt x="0" y="0"/>
                </a:moveTo>
                <a:lnTo>
                  <a:pt x="816949" y="0"/>
                </a:lnTo>
                <a:lnTo>
                  <a:pt x="2042374" y="0"/>
                </a:lnTo>
                <a:lnTo>
                  <a:pt x="4901699" y="0"/>
                </a:lnTo>
                <a:lnTo>
                  <a:pt x="4901699" y="1061199"/>
                </a:lnTo>
                <a:lnTo>
                  <a:pt x="4901699" y="1515999"/>
                </a:lnTo>
                <a:lnTo>
                  <a:pt x="4901699" y="1819199"/>
                </a:lnTo>
                <a:lnTo>
                  <a:pt x="2042374" y="1819199"/>
                </a:lnTo>
                <a:lnTo>
                  <a:pt x="2159198" y="2179838"/>
                </a:lnTo>
                <a:lnTo>
                  <a:pt x="816949" y="1819199"/>
                </a:lnTo>
                <a:lnTo>
                  <a:pt x="0" y="1819199"/>
                </a:lnTo>
                <a:lnTo>
                  <a:pt x="0" y="1515999"/>
                </a:lnTo>
                <a:lnTo>
                  <a:pt x="0" y="1061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63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6175" y="2967349"/>
            <a:ext cx="226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MS PGothic"/>
                <a:cs typeface="MS PGothic"/>
              </a:rPr>
              <a:t>フィッシング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850" y="4533125"/>
            <a:ext cx="10753724" cy="4991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983</Words>
  <Application>Microsoft Office PowerPoint</Application>
  <PresentationFormat>Custom</PresentationFormat>
  <Paragraphs>228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 MT</vt:lpstr>
      <vt:lpstr>MS PGothic</vt:lpstr>
      <vt:lpstr>MS UI Gothic</vt:lpstr>
      <vt:lpstr>Arial</vt:lpstr>
      <vt:lpstr>Calibri</vt:lpstr>
      <vt:lpstr>Roboto</vt:lpstr>
      <vt:lpstr>Times New Roman</vt:lpstr>
      <vt:lpstr>Office Theme</vt:lpstr>
      <vt:lpstr>PowerPoint Presentation</vt:lpstr>
      <vt:lpstr>カタカナ語の発声練習</vt:lpstr>
      <vt:lpstr>カタカナ語の発声練習</vt:lpstr>
      <vt:lpstr>アルファベット語の発声練習</vt:lpstr>
      <vt:lpstr>情報資産における脅威 技術的脅威 Các mối đe dọa về công nghệ đối với tài sản thông tin</vt:lpstr>
      <vt:lpstr>技術的脅威          Mối đe dọa Gijutsu-teki kyōi         kỹ thuật</vt:lpstr>
      <vt:lpstr>技術的脅威</vt:lpstr>
      <vt:lpstr>PowerPoint Presentation</vt:lpstr>
      <vt:lpstr>PowerPoint Presentation</vt:lpstr>
      <vt:lpstr>PowerPoint Presentation</vt:lpstr>
      <vt:lpstr>フィッシング</vt:lpstr>
      <vt:lpstr>フィッシング</vt:lpstr>
      <vt:lpstr>フィッシング</vt:lpstr>
      <vt:lpstr>フィッシング</vt:lpstr>
      <vt:lpstr>フィッシング</vt:lpstr>
      <vt:lpstr>DNS キャッシュポイズニング</vt:lpstr>
      <vt:lpstr>DNS キャッシュポイズニング</vt:lpstr>
      <vt:lpstr>DNS キャッシュポイズニング</vt:lpstr>
      <vt:lpstr>DNS キャッシュポイズニング</vt:lpstr>
      <vt:lpstr>SQL インジェクション</vt:lpstr>
      <vt:lpstr>SQL インジェクション</vt:lpstr>
      <vt:lpstr>SQL インジェクション</vt:lpstr>
      <vt:lpstr>SQL インジェクション</vt:lpstr>
      <vt:lpstr>SQL インジェクション</vt:lpstr>
      <vt:lpstr>DoS 攻撃</vt:lpstr>
      <vt:lpstr>DoS 攻撃</vt:lpstr>
      <vt:lpstr>DoS 攻撃</vt:lpstr>
      <vt:lpstr>ディレクトリトラバーサル攻撃</vt:lpstr>
      <vt:lpstr>ディレクトリトラバーサル攻撃</vt:lpstr>
      <vt:lpstr>Web ビーコン</vt:lpstr>
      <vt:lpstr>Web ビーコン</vt:lpstr>
      <vt:lpstr>キーロガーの悪用</vt:lpstr>
      <vt:lpstr>キーロガーの悪用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回答</dc:title>
  <cp:lastModifiedBy>Mac Van Khanh 20204990</cp:lastModifiedBy>
  <cp:revision>1</cp:revision>
  <dcterms:created xsi:type="dcterms:W3CDTF">2023-04-12T14:03:25Z</dcterms:created>
  <dcterms:modified xsi:type="dcterms:W3CDTF">2023-04-12T17:56:04Z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